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58" r:id="rId4"/>
    <p:sldId id="276" r:id="rId5"/>
    <p:sldId id="261" r:id="rId6"/>
    <p:sldId id="260" r:id="rId7"/>
    <p:sldId id="262" r:id="rId8"/>
    <p:sldId id="263" r:id="rId9"/>
    <p:sldId id="265" r:id="rId10"/>
    <p:sldId id="264" r:id="rId11"/>
    <p:sldId id="266" r:id="rId12"/>
    <p:sldId id="267" r:id="rId13"/>
    <p:sldId id="269" r:id="rId14"/>
    <p:sldId id="271" r:id="rId15"/>
    <p:sldId id="277" r:id="rId16"/>
    <p:sldId id="272" r:id="rId17"/>
    <p:sldId id="274" r:id="rId18"/>
    <p:sldId id="273" r:id="rId19"/>
    <p:sldId id="256"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00"/>
    <a:srgbClr val="FF9966"/>
    <a:srgbClr val="CC0066"/>
    <a:srgbClr val="0000FF"/>
    <a:srgbClr val="FFFFCC"/>
    <a:srgbClr val="CC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74" d="100"/>
          <a:sy n="74" d="100"/>
        </p:scale>
        <p:origin x="976" y="60"/>
      </p:cViewPr>
      <p:guideLst/>
    </p:cSldViewPr>
  </p:slideViewPr>
  <p:notesTextViewPr>
    <p:cViewPr>
      <p:scale>
        <a:sx n="1" d="1"/>
        <a:sy n="1" d="1"/>
      </p:scale>
      <p:origin x="0" y="0"/>
    </p:cViewPr>
  </p:notesTextViewPr>
  <p:sorterViewPr>
    <p:cViewPr varScale="1">
      <p:scale>
        <a:sx n="1" d="1"/>
        <a:sy n="1" d="1"/>
      </p:scale>
      <p:origin x="0" y="-3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298965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149525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050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4374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21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372725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3392362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389455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97432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273591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172640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223856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373452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208614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398609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6E7202-387B-4FCD-BFCD-BDF8471F241D}"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C2E6A7-40AE-4F85-B728-D0A0CAD2FA06}" type="slidenum">
              <a:rPr kumimoji="1" lang="ja-JP" altLang="en-US" smtClean="0"/>
              <a:t>‹#›</a:t>
            </a:fld>
            <a:endParaRPr kumimoji="1" lang="ja-JP" altLang="en-US"/>
          </a:p>
        </p:txBody>
      </p:sp>
    </p:spTree>
    <p:extLst>
      <p:ext uri="{BB962C8B-B14F-4D97-AF65-F5344CB8AC3E}">
        <p14:creationId xmlns:p14="http://schemas.microsoft.com/office/powerpoint/2010/main" val="182299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6E7202-387B-4FCD-BFCD-BDF8471F241D}" type="datetimeFigureOut">
              <a:rPr kumimoji="1" lang="ja-JP" altLang="en-US" smtClean="0"/>
              <a:t>2024/4/5</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9C2E6A7-40AE-4F85-B728-D0A0CAD2FA06}" type="slidenum">
              <a:rPr kumimoji="1" lang="ja-JP" altLang="en-US" smtClean="0"/>
              <a:t>‹#›</a:t>
            </a:fld>
            <a:endParaRPr kumimoji="1" lang="ja-JP" altLang="en-US"/>
          </a:p>
        </p:txBody>
      </p:sp>
      <p:cxnSp>
        <p:nvCxnSpPr>
          <p:cNvPr id="18" name="直線コネクタ 17">
            <a:extLst>
              <a:ext uri="{FF2B5EF4-FFF2-40B4-BE49-F238E27FC236}">
                <a16:creationId xmlns:a16="http://schemas.microsoft.com/office/drawing/2014/main" id="{3F8FC784-83AB-0AFC-484F-1B2347A0F98E}"/>
              </a:ext>
            </a:extLst>
          </p:cNvPr>
          <p:cNvCxnSpPr>
            <a:cxnSpLocks/>
          </p:cNvCxnSpPr>
          <p:nvPr userDrawn="1"/>
        </p:nvCxnSpPr>
        <p:spPr>
          <a:xfrm>
            <a:off x="93134" y="846662"/>
            <a:ext cx="89746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54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japan-sports.or.jp/women/tabid1331.html#ch3"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60550A8-EBB4-B1AE-693C-BA24ADF8027F}"/>
              </a:ext>
            </a:extLst>
          </p:cNvPr>
          <p:cNvSpPr txBox="1"/>
          <p:nvPr/>
        </p:nvSpPr>
        <p:spPr>
          <a:xfrm>
            <a:off x="996348" y="1170528"/>
            <a:ext cx="7151298" cy="2662267"/>
          </a:xfrm>
          <a:prstGeom prst="rect">
            <a:avLst/>
          </a:prstGeom>
          <a:solidFill>
            <a:schemeClr val="bg1"/>
          </a:solidFill>
          <a:ln w="38100">
            <a:solidFill>
              <a:schemeClr val="tx1"/>
            </a:solidFill>
          </a:ln>
        </p:spPr>
        <p:txBody>
          <a:bodyPr wrap="square" rtlCol="0">
            <a:spAutoFit/>
          </a:bodyPr>
          <a:lstStyle/>
          <a:p>
            <a:pPr algn="ctr"/>
            <a:r>
              <a:rPr kumimoji="1" lang="en-US" altLang="ja-JP" sz="3600" b="1" dirty="0">
                <a:latin typeface="Meiryo UI" panose="020B0604030504040204" pitchFamily="50" charset="-128"/>
                <a:ea typeface="Meiryo UI" panose="020B0604030504040204" pitchFamily="50" charset="-128"/>
              </a:rPr>
              <a:t>&lt;</a:t>
            </a:r>
            <a:r>
              <a:rPr kumimoji="1" lang="ja-JP" altLang="en-US" sz="3600" b="1" dirty="0">
                <a:latin typeface="Meiryo UI" panose="020B0604030504040204" pitchFamily="50" charset="-128"/>
                <a:ea typeface="Meiryo UI" panose="020B0604030504040204" pitchFamily="50" charset="-128"/>
              </a:rPr>
              <a:t>コンプライアンス確認会</a:t>
            </a:r>
            <a:r>
              <a:rPr kumimoji="1" lang="en-US" altLang="ja-JP" sz="3600" b="1" dirty="0">
                <a:latin typeface="Meiryo UI" panose="020B0604030504040204" pitchFamily="50" charset="-128"/>
                <a:ea typeface="Meiryo UI" panose="020B0604030504040204" pitchFamily="50" charset="-128"/>
              </a:rPr>
              <a:t>&gt;</a:t>
            </a:r>
          </a:p>
          <a:p>
            <a:pPr algn="ct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6000" b="1" dirty="0">
                <a:latin typeface="Meiryo UI" panose="020B0604030504040204" pitchFamily="50" charset="-128"/>
                <a:ea typeface="Meiryo UI" panose="020B0604030504040204" pitchFamily="50" charset="-128"/>
              </a:rPr>
              <a:t>コンプライアンスへの</a:t>
            </a:r>
            <a:endParaRPr kumimoji="1" lang="en-US" altLang="ja-JP" sz="6000" b="1" dirty="0">
              <a:latin typeface="Meiryo UI" panose="020B0604030504040204" pitchFamily="50" charset="-128"/>
              <a:ea typeface="Meiryo UI" panose="020B0604030504040204" pitchFamily="50" charset="-128"/>
            </a:endParaRPr>
          </a:p>
          <a:p>
            <a:pPr algn="ctr"/>
            <a:r>
              <a:rPr kumimoji="1" lang="ja-JP" altLang="en-US" sz="6000" b="1" dirty="0">
                <a:latin typeface="Meiryo UI" panose="020B0604030504040204" pitchFamily="50" charset="-128"/>
                <a:ea typeface="Meiryo UI" panose="020B0604030504040204" pitchFamily="50" charset="-128"/>
              </a:rPr>
              <a:t>正しい認識</a:t>
            </a:r>
          </a:p>
        </p:txBody>
      </p:sp>
      <p:sp>
        <p:nvSpPr>
          <p:cNvPr id="4" name="テキスト ボックス 3">
            <a:extLst>
              <a:ext uri="{FF2B5EF4-FFF2-40B4-BE49-F238E27FC236}">
                <a16:creationId xmlns:a16="http://schemas.microsoft.com/office/drawing/2014/main" id="{515EC5A2-5A06-7984-F374-37A10984683A}"/>
              </a:ext>
            </a:extLst>
          </p:cNvPr>
          <p:cNvSpPr txBox="1"/>
          <p:nvPr/>
        </p:nvSpPr>
        <p:spPr>
          <a:xfrm>
            <a:off x="2128059" y="4514524"/>
            <a:ext cx="4887877" cy="1577355"/>
          </a:xfrm>
          <a:prstGeom prst="rect">
            <a:avLst/>
          </a:prstGeom>
          <a:solidFill>
            <a:schemeClr val="bg1"/>
          </a:solidFill>
          <a:ln w="38100">
            <a:noFill/>
          </a:ln>
        </p:spPr>
        <p:txBody>
          <a:bodyPr wrap="none" rtlCol="0">
            <a:spAutoFit/>
          </a:bodyPr>
          <a:lstStyle/>
          <a:p>
            <a:pPr algn="ctr"/>
            <a:r>
              <a:rPr kumimoji="1" lang="en-US" altLang="ja-JP" sz="2800" b="1" dirty="0">
                <a:latin typeface="Meiryo UI" panose="020B0604030504040204" pitchFamily="50" charset="-128"/>
                <a:ea typeface="Meiryo UI" panose="020B0604030504040204" pitchFamily="50" charset="-128"/>
              </a:rPr>
              <a:t>2024</a:t>
            </a:r>
            <a:r>
              <a:rPr kumimoji="1" lang="ja-JP" altLang="en-US" sz="2800" b="1" dirty="0">
                <a:latin typeface="Meiryo UI" panose="020B0604030504040204" pitchFamily="50" charset="-128"/>
                <a:ea typeface="Meiryo UI" panose="020B0604030504040204" pitchFamily="50" charset="-128"/>
              </a:rPr>
              <a:t>年</a:t>
            </a:r>
            <a:r>
              <a:rPr kumimoji="1" lang="en-US" altLang="ja-JP" sz="2800" b="1" dirty="0">
                <a:latin typeface="Meiryo UI" panose="020B0604030504040204" pitchFamily="50" charset="-128"/>
                <a:ea typeface="Meiryo UI" panose="020B0604030504040204" pitchFamily="50" charset="-128"/>
              </a:rPr>
              <a:t>4</a:t>
            </a:r>
            <a:r>
              <a:rPr kumimoji="1" lang="ja-JP" altLang="en-US" sz="2800" b="1" dirty="0">
                <a:latin typeface="Meiryo UI" panose="020B0604030504040204" pitchFamily="50" charset="-128"/>
                <a:ea typeface="Meiryo UI" panose="020B0604030504040204" pitchFamily="50" charset="-128"/>
              </a:rPr>
              <a:t>月</a:t>
            </a:r>
            <a:endParaRPr kumimoji="1" lang="en-US" altLang="ja-JP" sz="2800" b="1" dirty="0">
              <a:latin typeface="Meiryo UI" panose="020B0604030504040204" pitchFamily="50" charset="-128"/>
              <a:ea typeface="Meiryo UI" panose="020B0604030504040204" pitchFamily="50" charset="-128"/>
            </a:endParaRPr>
          </a:p>
          <a:p>
            <a:pPr algn="ctr">
              <a:lnSpc>
                <a:spcPts val="1500"/>
              </a:lnSpc>
            </a:pP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千葉県小学生バレーボール連盟</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コンプライアンス委員会</a:t>
            </a:r>
          </a:p>
        </p:txBody>
      </p:sp>
    </p:spTree>
    <p:extLst>
      <p:ext uri="{BB962C8B-B14F-4D97-AF65-F5344CB8AC3E}">
        <p14:creationId xmlns:p14="http://schemas.microsoft.com/office/powerpoint/2010/main" val="13033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97CC593-5FE5-59D1-71E8-CDA6BA849DA0}"/>
              </a:ext>
            </a:extLst>
          </p:cNvPr>
          <p:cNvSpPr txBox="1"/>
          <p:nvPr/>
        </p:nvSpPr>
        <p:spPr>
          <a:xfrm>
            <a:off x="332294" y="195195"/>
            <a:ext cx="6644768" cy="451406"/>
          </a:xfrm>
          <a:prstGeom prst="rect">
            <a:avLst/>
          </a:prstGeom>
          <a:noFill/>
          <a:ln w="9525">
            <a:solidFill>
              <a:schemeClr val="tx1"/>
            </a:solidFill>
            <a:prstDash val="dash"/>
          </a:ln>
        </p:spPr>
        <p:txBody>
          <a:bodyPr wrap="none" rtlCol="0" anchor="ctr">
            <a:spAutoFit/>
          </a:bodyPr>
          <a:lstStyle/>
          <a:p>
            <a:pPr>
              <a:lnSpc>
                <a:spcPts val="2800"/>
              </a:lnSpc>
            </a:pPr>
            <a:r>
              <a:rPr kumimoji="1" lang="ja-JP" altLang="en-US" sz="2800" b="1" dirty="0">
                <a:solidFill>
                  <a:srgbClr val="CC0066"/>
                </a:solidFill>
                <a:latin typeface="Meiryo UI" panose="020B0604030504040204" pitchFamily="50" charset="-128"/>
                <a:ea typeface="Meiryo UI" panose="020B0604030504040204" pitchFamily="50" charset="-128"/>
              </a:rPr>
              <a:t>第六条　処分の種類、内容（８つの種類）</a:t>
            </a:r>
            <a:endParaRPr kumimoji="1" lang="en-US" altLang="ja-JP" sz="2800" b="1" dirty="0">
              <a:solidFill>
                <a:srgbClr val="CC0066"/>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57984C64-85F3-BF36-6FA8-27A04E5F4D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1065" y="1026543"/>
            <a:ext cx="4248876" cy="5742309"/>
          </a:xfrm>
          <a:prstGeom prst="rect">
            <a:avLst/>
          </a:prstGeom>
          <a:ln w="38100">
            <a:solidFill>
              <a:schemeClr val="bg1">
                <a:lumMod val="85000"/>
              </a:schemeClr>
            </a:solidFill>
          </a:ln>
        </p:spPr>
      </p:pic>
      <p:sp>
        <p:nvSpPr>
          <p:cNvPr id="21" name="テキスト ボックス 20">
            <a:extLst>
              <a:ext uri="{FF2B5EF4-FFF2-40B4-BE49-F238E27FC236}">
                <a16:creationId xmlns:a16="http://schemas.microsoft.com/office/drawing/2014/main" id="{61D6AE37-538F-D163-C946-A955AB0120C4}"/>
              </a:ext>
            </a:extLst>
          </p:cNvPr>
          <p:cNvSpPr txBox="1"/>
          <p:nvPr/>
        </p:nvSpPr>
        <p:spPr>
          <a:xfrm>
            <a:off x="5144376" y="1682151"/>
            <a:ext cx="3835722" cy="4437753"/>
          </a:xfrm>
          <a:prstGeom prst="rect">
            <a:avLst/>
          </a:prstGeom>
          <a:noFill/>
          <a:ln w="38100">
            <a:solidFill>
              <a:schemeClr val="tx2">
                <a:lumMod val="40000"/>
                <a:lumOff val="60000"/>
              </a:schemeClr>
            </a:solidFill>
            <a:prstDash val="solid"/>
          </a:ln>
        </p:spPr>
        <p:txBody>
          <a:bodyPr wrap="square" rtlCol="0">
            <a:spAutoFit/>
          </a:bodyPr>
          <a:lstStyle/>
          <a:p>
            <a:pPr>
              <a:lnSpc>
                <a:spcPct val="150000"/>
              </a:lnSpc>
            </a:pPr>
            <a:r>
              <a:rPr kumimoji="1" lang="en-US" altLang="ja-JP" sz="2400" b="1" dirty="0">
                <a:latin typeface="Meiryo UI" panose="020B0604030504040204" pitchFamily="50" charset="-128"/>
                <a:ea typeface="Meiryo UI" panose="020B0604030504040204" pitchFamily="50" charset="-128"/>
              </a:rPr>
              <a:t>(1) </a:t>
            </a:r>
            <a:r>
              <a:rPr kumimoji="1" lang="ja-JP" altLang="en-US" sz="2400" b="1" dirty="0">
                <a:latin typeface="Meiryo UI" panose="020B0604030504040204" pitchFamily="50" charset="-128"/>
                <a:ea typeface="Meiryo UI" panose="020B0604030504040204" pitchFamily="50" charset="-128"/>
              </a:rPr>
              <a:t>口頭による厳重注意</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kumimoji="1" lang="en-US" altLang="ja-JP" sz="2400" b="1" dirty="0">
                <a:latin typeface="Meiryo UI" panose="020B0604030504040204" pitchFamily="50" charset="-128"/>
                <a:ea typeface="Meiryo UI" panose="020B0604030504040204" pitchFamily="50" charset="-128"/>
              </a:rPr>
              <a:t>(2) </a:t>
            </a:r>
            <a:r>
              <a:rPr kumimoji="1" lang="ja-JP" altLang="en-US" sz="2400" b="1" dirty="0">
                <a:latin typeface="Meiryo UI" panose="020B0604030504040204" pitchFamily="50" charset="-128"/>
                <a:ea typeface="Meiryo UI" panose="020B0604030504040204" pitchFamily="50" charset="-128"/>
              </a:rPr>
              <a:t>文書による厳重注意</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kumimoji="1" lang="en-US" altLang="ja-JP" sz="2400" b="1" dirty="0">
                <a:latin typeface="Meiryo UI" panose="020B0604030504040204" pitchFamily="50" charset="-128"/>
                <a:ea typeface="Meiryo UI" panose="020B0604030504040204" pitchFamily="50" charset="-128"/>
              </a:rPr>
              <a:t>(3) </a:t>
            </a:r>
            <a:r>
              <a:rPr kumimoji="1" lang="ja-JP" altLang="en-US" sz="2400" b="1" dirty="0">
                <a:latin typeface="Meiryo UI" panose="020B0604030504040204" pitchFamily="50" charset="-128"/>
                <a:ea typeface="Meiryo UI" panose="020B0604030504040204" pitchFamily="50" charset="-128"/>
              </a:rPr>
              <a:t>活動停止</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kumimoji="1" lang="en-US" altLang="ja-JP" sz="2400" b="1" dirty="0">
                <a:latin typeface="Meiryo UI" panose="020B0604030504040204" pitchFamily="50" charset="-128"/>
                <a:ea typeface="Meiryo UI" panose="020B0604030504040204" pitchFamily="50" charset="-128"/>
              </a:rPr>
              <a:t>(4) </a:t>
            </a:r>
            <a:r>
              <a:rPr kumimoji="1" lang="ja-JP" altLang="en-US" sz="2400" b="1" dirty="0">
                <a:latin typeface="Meiryo UI" panose="020B0604030504040204" pitchFamily="50" charset="-128"/>
                <a:ea typeface="Meiryo UI" panose="020B0604030504040204" pitchFamily="50" charset="-128"/>
              </a:rPr>
              <a:t>永久追放</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kumimoji="1" lang="en-US" altLang="ja-JP" sz="2400" b="1" dirty="0">
                <a:latin typeface="Meiryo UI" panose="020B0604030504040204" pitchFamily="50" charset="-128"/>
                <a:ea typeface="Meiryo UI" panose="020B0604030504040204" pitchFamily="50" charset="-128"/>
              </a:rPr>
              <a:t>(5) </a:t>
            </a:r>
            <a:r>
              <a:rPr kumimoji="1" lang="ja-JP" altLang="en-US" sz="2400" b="1" dirty="0">
                <a:latin typeface="Meiryo UI" panose="020B0604030504040204" pitchFamily="50" charset="-128"/>
                <a:ea typeface="Meiryo UI" panose="020B0604030504040204" pitchFamily="50" charset="-128"/>
              </a:rPr>
              <a:t>チーム登録取り消し</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kumimoji="1" lang="en-US" altLang="ja-JP" sz="2400" b="1" dirty="0">
                <a:latin typeface="Meiryo UI" panose="020B0604030504040204" pitchFamily="50" charset="-128"/>
                <a:ea typeface="Meiryo UI" panose="020B0604030504040204" pitchFamily="50" charset="-128"/>
              </a:rPr>
              <a:t>(6) </a:t>
            </a:r>
            <a:r>
              <a:rPr kumimoji="1" lang="ja-JP" altLang="en-US" sz="2400" b="1" dirty="0">
                <a:latin typeface="Meiryo UI" panose="020B0604030504040204" pitchFamily="50" charset="-128"/>
                <a:ea typeface="Meiryo UI" panose="020B0604030504040204" pitchFamily="50" charset="-128"/>
              </a:rPr>
              <a:t>譴責</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けんせき</a:t>
            </a:r>
            <a:r>
              <a:rPr kumimoji="1" lang="en-US" altLang="ja-JP" sz="2400" b="1" dirty="0">
                <a:latin typeface="Meiryo UI" panose="020B0604030504040204" pitchFamily="50" charset="-128"/>
                <a:ea typeface="Meiryo UI" panose="020B0604030504040204" pitchFamily="50" charset="-128"/>
              </a:rPr>
              <a:t>)</a:t>
            </a:r>
          </a:p>
          <a:p>
            <a:pPr>
              <a:lnSpc>
                <a:spcPct val="150000"/>
              </a:lnSpc>
            </a:pPr>
            <a:r>
              <a:rPr kumimoji="1" lang="en-US" altLang="ja-JP" sz="2400" b="1" dirty="0">
                <a:latin typeface="Meiryo UI" panose="020B0604030504040204" pitchFamily="50" charset="-128"/>
                <a:ea typeface="Meiryo UI" panose="020B0604030504040204" pitchFamily="50" charset="-128"/>
              </a:rPr>
              <a:t>(7) </a:t>
            </a:r>
            <a:r>
              <a:rPr kumimoji="1" lang="ja-JP" altLang="en-US" sz="2400" b="1" dirty="0">
                <a:latin typeface="Meiryo UI" panose="020B0604030504040204" pitchFamily="50" charset="-128"/>
                <a:ea typeface="Meiryo UI" panose="020B0604030504040204" pitchFamily="50" charset="-128"/>
              </a:rPr>
              <a:t>勧告</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kumimoji="1" lang="en-US" altLang="ja-JP" sz="2400" b="1" dirty="0">
                <a:latin typeface="Meiryo UI" panose="020B0604030504040204" pitchFamily="50" charset="-128"/>
                <a:ea typeface="Meiryo UI" panose="020B0604030504040204" pitchFamily="50" charset="-128"/>
              </a:rPr>
              <a:t>(8)</a:t>
            </a:r>
            <a:r>
              <a:rPr kumimoji="1" lang="ja-JP" altLang="en-US" sz="2400" b="1" dirty="0">
                <a:latin typeface="Meiryo UI" panose="020B0604030504040204" pitchFamily="50" charset="-128"/>
                <a:ea typeface="Meiryo UI" panose="020B0604030504040204" pitchFamily="50" charset="-128"/>
              </a:rPr>
              <a:t> 除名</a:t>
            </a:r>
          </a:p>
        </p:txBody>
      </p:sp>
      <p:sp>
        <p:nvSpPr>
          <p:cNvPr id="23" name="矢印: 右 22">
            <a:extLst>
              <a:ext uri="{FF2B5EF4-FFF2-40B4-BE49-F238E27FC236}">
                <a16:creationId xmlns:a16="http://schemas.microsoft.com/office/drawing/2014/main" id="{24F9CE99-FE93-306C-034C-582C088AE58A}"/>
              </a:ext>
            </a:extLst>
          </p:cNvPr>
          <p:cNvSpPr/>
          <p:nvPr/>
        </p:nvSpPr>
        <p:spPr>
          <a:xfrm>
            <a:off x="4707191" y="2466351"/>
            <a:ext cx="291295" cy="2601028"/>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B0DA62C-7E9A-F538-04DB-F0F6D8D4E1F0}"/>
              </a:ext>
            </a:extLst>
          </p:cNvPr>
          <p:cNvSpPr txBox="1"/>
          <p:nvPr/>
        </p:nvSpPr>
        <p:spPr>
          <a:xfrm>
            <a:off x="2734184" y="854511"/>
            <a:ext cx="3278462" cy="369332"/>
          </a:xfrm>
          <a:prstGeom prst="rect">
            <a:avLst/>
          </a:prstGeom>
          <a:solidFill>
            <a:srgbClr val="CCFFFF"/>
          </a:solidFill>
          <a:ln w="9525">
            <a:solidFill>
              <a:srgbClr val="CCFFFF"/>
            </a:solidFill>
            <a:prstDash val="dash"/>
          </a:ln>
        </p:spPr>
        <p:txBody>
          <a:bodyPr wrap="none" rtlCol="0" anchor="ctr">
            <a:spAutoFit/>
          </a:bodyPr>
          <a:lstStyle/>
          <a:p>
            <a:r>
              <a:rPr kumimoji="1" lang="ja-JP" altLang="en-US" b="1" dirty="0">
                <a:latin typeface="Meiryo UI" panose="020B0604030504040204" pitchFamily="50" charset="-128"/>
                <a:ea typeface="Meiryo UI" panose="020B0604030504040204" pitchFamily="50" charset="-128"/>
              </a:rPr>
              <a:t>日小連コンプライアンス規定原文</a:t>
            </a:r>
          </a:p>
        </p:txBody>
      </p:sp>
      <p:sp>
        <p:nvSpPr>
          <p:cNvPr id="3" name="テキスト ボックス 2">
            <a:extLst>
              <a:ext uri="{FF2B5EF4-FFF2-40B4-BE49-F238E27FC236}">
                <a16:creationId xmlns:a16="http://schemas.microsoft.com/office/drawing/2014/main" id="{24B78079-0A27-25C8-B805-2682A5497265}"/>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9</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26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8267007" cy="646331"/>
          </a:xfrm>
          <a:prstGeom prst="rect">
            <a:avLst/>
          </a:prstGeom>
          <a:noFill/>
          <a:ln>
            <a:noFill/>
          </a:ln>
          <a:effectLst/>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知っておくべき「</a:t>
            </a:r>
            <a:r>
              <a:rPr kumimoji="1" lang="en-US" altLang="ja-JP" sz="2800" b="1" dirty="0">
                <a:latin typeface="Meiryo UI" panose="020B0604030504040204" pitchFamily="50" charset="-128"/>
                <a:ea typeface="Meiryo UI" panose="020B0604030504040204" pitchFamily="50" charset="-128"/>
              </a:rPr>
              <a:t>4</a:t>
            </a:r>
            <a:r>
              <a:rPr kumimoji="1" lang="ja-JP" altLang="en-US" sz="2800" b="1" dirty="0">
                <a:latin typeface="Meiryo UI" panose="020B0604030504040204" pitchFamily="50" charset="-128"/>
                <a:ea typeface="Meiryo UI" panose="020B0604030504040204" pitchFamily="50" charset="-128"/>
              </a:rPr>
              <a:t>つの知識」    </a:t>
            </a:r>
            <a:r>
              <a:rPr kumimoji="1" lang="ja-JP" altLang="en-US" sz="3600" b="1" dirty="0">
                <a:solidFill>
                  <a:srgbClr val="CC0066"/>
                </a:solidFill>
                <a:latin typeface="Meiryo UI" panose="020B0604030504040204" pitchFamily="50" charset="-128"/>
                <a:ea typeface="Meiryo UI" panose="020B0604030504040204" pitchFamily="50" charset="-128"/>
              </a:rPr>
              <a:t>➌関係者処分基準</a:t>
            </a:r>
            <a:endParaRPr kumimoji="1" lang="en-US" altLang="ja-JP" sz="3600" b="1" dirty="0">
              <a:solidFill>
                <a:srgbClr val="CC0066"/>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F5065613-3E5C-0303-DE39-E342CCB7C2D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85066" y="1760733"/>
            <a:ext cx="6639378" cy="3428138"/>
          </a:xfrm>
          <a:prstGeom prst="rect">
            <a:avLst/>
          </a:prstGeom>
        </p:spPr>
      </p:pic>
      <p:sp>
        <p:nvSpPr>
          <p:cNvPr id="8" name="テキスト ボックス 7">
            <a:extLst>
              <a:ext uri="{FF2B5EF4-FFF2-40B4-BE49-F238E27FC236}">
                <a16:creationId xmlns:a16="http://schemas.microsoft.com/office/drawing/2014/main" id="{2C292904-BB01-1ADB-F475-C0A7FD5A3BC8}"/>
              </a:ext>
            </a:extLst>
          </p:cNvPr>
          <p:cNvSpPr txBox="1"/>
          <p:nvPr/>
        </p:nvSpPr>
        <p:spPr>
          <a:xfrm>
            <a:off x="100584" y="5822840"/>
            <a:ext cx="8952789" cy="830997"/>
          </a:xfrm>
          <a:prstGeom prst="rect">
            <a:avLst/>
          </a:prstGeom>
          <a:solidFill>
            <a:srgbClr val="CCFFFF">
              <a:alpha val="69020"/>
            </a:srgbClr>
          </a:solidFill>
          <a:ln w="38100">
            <a:noFill/>
          </a:ln>
        </p:spPr>
        <p:txBody>
          <a:bodyPr wrap="square" rtlCol="0">
            <a:spAutoFit/>
          </a:bodyPr>
          <a:lstStyle/>
          <a:p>
            <a:pPr marL="265113" indent="-265113">
              <a:buFont typeface="Wingdings" panose="05000000000000000000" pitchFamily="2" charset="2"/>
              <a:buChar char="ü"/>
            </a:pPr>
            <a:r>
              <a:rPr kumimoji="1" lang="ja-JP" altLang="en-US" sz="2400" b="1" dirty="0">
                <a:latin typeface="Meiryo UI" panose="020B0604030504040204" pitchFamily="50" charset="-128"/>
                <a:ea typeface="Meiryo UI" panose="020B0604030504040204" pitchFamily="50" charset="-128"/>
              </a:rPr>
              <a:t>処分対象者もしくはチームは、登録団体から処分を</a:t>
            </a:r>
            <a:endParaRPr kumimoji="1" lang="en-US" altLang="ja-JP" sz="2400" b="1" dirty="0">
              <a:latin typeface="Meiryo UI" panose="020B0604030504040204" pitchFamily="50" charset="-128"/>
              <a:ea typeface="Meiryo UI" panose="020B0604030504040204" pitchFamily="50" charset="-128"/>
            </a:endParaRPr>
          </a:p>
          <a:p>
            <a:pPr marL="265113" indent="-265113">
              <a:buClr>
                <a:schemeClr val="bg1"/>
              </a:buClr>
              <a:buFont typeface="Wingdings" panose="05000000000000000000" pitchFamily="2" charset="2"/>
              <a:buChar char="ü"/>
            </a:pPr>
            <a:r>
              <a:rPr kumimoji="1" lang="ja-JP" altLang="en-US" sz="2400" b="1" dirty="0">
                <a:latin typeface="Meiryo UI" panose="020B0604030504040204" pitchFamily="50" charset="-128"/>
                <a:ea typeface="Meiryo UI" panose="020B0604030504040204" pitchFamily="50" charset="-128"/>
              </a:rPr>
              <a:t>科せられる。</a:t>
            </a:r>
            <a:r>
              <a:rPr kumimoji="1" lang="en-US" altLang="ja-JP" sz="24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県小連、スポ少いずれの関連でも処分対象は同様となる</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8613D40A-8524-C4F2-BAAB-97C837A80898}"/>
              </a:ext>
            </a:extLst>
          </p:cNvPr>
          <p:cNvGrpSpPr/>
          <p:nvPr/>
        </p:nvGrpSpPr>
        <p:grpSpPr>
          <a:xfrm>
            <a:off x="1404511" y="1416198"/>
            <a:ext cx="5711339" cy="1241322"/>
            <a:chOff x="1404511" y="1533688"/>
            <a:chExt cx="5711339" cy="1241322"/>
          </a:xfrm>
        </p:grpSpPr>
        <p:sp>
          <p:nvSpPr>
            <p:cNvPr id="9" name="爆発: 8 pt 8">
              <a:extLst>
                <a:ext uri="{FF2B5EF4-FFF2-40B4-BE49-F238E27FC236}">
                  <a16:creationId xmlns:a16="http://schemas.microsoft.com/office/drawing/2014/main" id="{3A610D23-9668-A3D9-ED37-BF203C889AD2}"/>
                </a:ext>
              </a:extLst>
            </p:cNvPr>
            <p:cNvSpPr/>
            <p:nvPr/>
          </p:nvSpPr>
          <p:spPr>
            <a:xfrm rot="20850187">
              <a:off x="1404511" y="1533688"/>
              <a:ext cx="2287757" cy="1210544"/>
            </a:xfrm>
            <a:prstGeom prst="irregularSeal1">
              <a:avLst/>
            </a:prstGeom>
            <a:noFill/>
            <a:ln w="57150">
              <a:solidFill>
                <a:srgbClr val="FFC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latin typeface="Meiryo UI" panose="020B0604030504040204" pitchFamily="50" charset="-128"/>
                <a:ea typeface="Meiryo UI" panose="020B0604030504040204" pitchFamily="50" charset="-128"/>
              </a:endParaRPr>
            </a:p>
          </p:txBody>
        </p:sp>
        <p:sp>
          <p:nvSpPr>
            <p:cNvPr id="10" name="爆発: 14 pt 9">
              <a:extLst>
                <a:ext uri="{FF2B5EF4-FFF2-40B4-BE49-F238E27FC236}">
                  <a16:creationId xmlns:a16="http://schemas.microsoft.com/office/drawing/2014/main" id="{10D66D9B-5C7B-C244-6CC7-56DC6C5ECA23}"/>
                </a:ext>
              </a:extLst>
            </p:cNvPr>
            <p:cNvSpPr/>
            <p:nvPr/>
          </p:nvSpPr>
          <p:spPr>
            <a:xfrm rot="20850187">
              <a:off x="4828093" y="1564466"/>
              <a:ext cx="2287757" cy="1210544"/>
            </a:xfrm>
            <a:prstGeom prst="irregularSeal2">
              <a:avLst/>
            </a:prstGeom>
            <a:noFill/>
            <a:ln w="57150">
              <a:solidFill>
                <a:srgbClr val="FFC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latin typeface="Meiryo UI" panose="020B0604030504040204" pitchFamily="50" charset="-128"/>
                <a:ea typeface="Meiryo UI" panose="020B0604030504040204" pitchFamily="50" charset="-128"/>
              </a:endParaRPr>
            </a:p>
          </p:txBody>
        </p:sp>
      </p:grpSp>
      <p:sp>
        <p:nvSpPr>
          <p:cNvPr id="4" name="テキスト ボックス 3">
            <a:extLst>
              <a:ext uri="{FF2B5EF4-FFF2-40B4-BE49-F238E27FC236}">
                <a16:creationId xmlns:a16="http://schemas.microsoft.com/office/drawing/2014/main" id="{58269637-4077-D40E-F87C-ED408451DAE6}"/>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311702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3F05E82-BD70-9389-83A5-409D37BF040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56962" y="1264798"/>
            <a:ext cx="5372809" cy="5285683"/>
          </a:xfrm>
          <a:prstGeom prst="rect">
            <a:avLst/>
          </a:prstGeom>
          <a:ln w="38100">
            <a:solidFill>
              <a:schemeClr val="bg1">
                <a:lumMod val="85000"/>
              </a:schemeClr>
            </a:solidFill>
          </a:ln>
        </p:spPr>
      </p:pic>
      <p:sp>
        <p:nvSpPr>
          <p:cNvPr id="5" name="テキスト ボックス 4">
            <a:extLst>
              <a:ext uri="{FF2B5EF4-FFF2-40B4-BE49-F238E27FC236}">
                <a16:creationId xmlns:a16="http://schemas.microsoft.com/office/drawing/2014/main" id="{7CFAD791-7CF0-77B7-DDF8-11708875DA3D}"/>
              </a:ext>
            </a:extLst>
          </p:cNvPr>
          <p:cNvSpPr txBox="1"/>
          <p:nvPr/>
        </p:nvSpPr>
        <p:spPr>
          <a:xfrm>
            <a:off x="164122" y="176666"/>
            <a:ext cx="5137945" cy="523220"/>
          </a:xfrm>
          <a:prstGeom prst="rect">
            <a:avLst/>
          </a:prstGeom>
          <a:noFill/>
          <a:ln w="12700">
            <a:solidFill>
              <a:srgbClr val="CC0066"/>
            </a:solidFill>
          </a:ln>
        </p:spPr>
        <p:txBody>
          <a:bodyPr wrap="none" rtlCol="0" anchor="ctr">
            <a:spAutoFit/>
          </a:bodyPr>
          <a:lstStyle/>
          <a:p>
            <a:r>
              <a:rPr kumimoji="1" lang="ja-JP" altLang="en-US" sz="2800" b="1" dirty="0">
                <a:solidFill>
                  <a:srgbClr val="CC0066"/>
                </a:solidFill>
                <a:latin typeface="Meiryo UI" panose="020B0604030504040204" pitchFamily="50" charset="-128"/>
                <a:ea typeface="Meiryo UI" panose="020B0604030504040204" pitchFamily="50" charset="-128"/>
              </a:rPr>
              <a:t>処分決定に対して考慮すべき要素</a:t>
            </a:r>
          </a:p>
        </p:txBody>
      </p:sp>
      <p:sp>
        <p:nvSpPr>
          <p:cNvPr id="12" name="テキスト ボックス 11">
            <a:extLst>
              <a:ext uri="{FF2B5EF4-FFF2-40B4-BE49-F238E27FC236}">
                <a16:creationId xmlns:a16="http://schemas.microsoft.com/office/drawing/2014/main" id="{8FCB1A78-74AA-CA4E-78C7-10E9667F5C76}"/>
              </a:ext>
            </a:extLst>
          </p:cNvPr>
          <p:cNvSpPr txBox="1"/>
          <p:nvPr/>
        </p:nvSpPr>
        <p:spPr>
          <a:xfrm>
            <a:off x="4579706" y="1110909"/>
            <a:ext cx="1261884" cy="307777"/>
          </a:xfrm>
          <a:prstGeom prst="rect">
            <a:avLst/>
          </a:prstGeom>
          <a:solidFill>
            <a:srgbClr val="CCFFFF"/>
          </a:solidFill>
          <a:ln w="9525">
            <a:solidFill>
              <a:srgbClr val="CCFFFF"/>
            </a:solidFill>
            <a:prstDash val="dash"/>
          </a:ln>
        </p:spPr>
        <p:txBody>
          <a:bodyPr wrap="none" rtlCol="0" anchor="ctr">
            <a:spAutoFit/>
          </a:bodyPr>
          <a:lstStyle/>
          <a:p>
            <a:r>
              <a:rPr kumimoji="1" lang="ja-JP" altLang="en-US" sz="1400" dirty="0">
                <a:latin typeface="Meiryo UI" panose="020B0604030504040204" pitchFamily="50" charset="-128"/>
                <a:ea typeface="Meiryo UI" panose="020B0604030504040204" pitchFamily="50" charset="-128"/>
              </a:rPr>
              <a:t>処分基準原文</a:t>
            </a:r>
          </a:p>
        </p:txBody>
      </p:sp>
      <p:sp>
        <p:nvSpPr>
          <p:cNvPr id="13" name="テキスト ボックス 12">
            <a:extLst>
              <a:ext uri="{FF2B5EF4-FFF2-40B4-BE49-F238E27FC236}">
                <a16:creationId xmlns:a16="http://schemas.microsoft.com/office/drawing/2014/main" id="{9967BE5A-C78A-E8B6-942E-CF0180D6B056}"/>
              </a:ext>
            </a:extLst>
          </p:cNvPr>
          <p:cNvSpPr txBox="1"/>
          <p:nvPr/>
        </p:nvSpPr>
        <p:spPr>
          <a:xfrm>
            <a:off x="6046690" y="1177319"/>
            <a:ext cx="2829200" cy="5386090"/>
          </a:xfrm>
          <a:prstGeom prst="rect">
            <a:avLst/>
          </a:prstGeom>
          <a:noFill/>
          <a:ln w="38100">
            <a:solidFill>
              <a:schemeClr val="tx2">
                <a:lumMod val="40000"/>
                <a:lumOff val="60000"/>
              </a:schemeClr>
            </a:solidFill>
            <a:prstDash val="solid"/>
          </a:ln>
        </p:spPr>
        <p:txBody>
          <a:bodyPr wrap="square" rtlCol="0" anchor="ctr">
            <a:spAutoFit/>
          </a:bodyPr>
          <a:lstStyle/>
          <a:p>
            <a:pPr algn="ctr"/>
            <a:r>
              <a:rPr kumimoji="1" lang="en-US" altLang="ja-JP" sz="2400" b="1" u="sng" dirty="0">
                <a:latin typeface="Meiryo UI" panose="020B0604030504040204" pitchFamily="50" charset="-128"/>
                <a:ea typeface="Meiryo UI" panose="020B0604030504040204" pitchFamily="50" charset="-128"/>
              </a:rPr>
              <a:t>12</a:t>
            </a:r>
            <a:r>
              <a:rPr kumimoji="1" lang="ja-JP" altLang="en-US" sz="2400" b="1" u="sng" dirty="0">
                <a:latin typeface="Meiryo UI" panose="020B0604030504040204" pitchFamily="50" charset="-128"/>
                <a:ea typeface="Meiryo UI" panose="020B0604030504040204" pitchFamily="50" charset="-128"/>
              </a:rPr>
              <a:t>の視点</a:t>
            </a:r>
            <a:endParaRPr kumimoji="1" lang="en-US" altLang="ja-JP" sz="2400" b="1" u="sng" dirty="0">
              <a:latin typeface="Meiryo UI" panose="020B0604030504040204" pitchFamily="50" charset="-128"/>
              <a:ea typeface="Meiryo UI" panose="020B0604030504040204" pitchFamily="50" charset="-128"/>
            </a:endParaRPr>
          </a:p>
          <a:p>
            <a:pPr>
              <a:lnSpc>
                <a:spcPts val="800"/>
              </a:lnSpc>
            </a:pP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違反行為の態様</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加害者の地位･立場･年齢･　</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被害者との関係</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加害者の人数</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違反行為による結果や影響</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5.</a:t>
            </a:r>
            <a:r>
              <a:rPr kumimoji="1" lang="ja-JP" altLang="en-US" sz="1600" b="1" dirty="0">
                <a:latin typeface="Meiryo UI" panose="020B0604030504040204" pitchFamily="50" charset="-128"/>
                <a:ea typeface="Meiryo UI" panose="020B0604030504040204" pitchFamily="50" charset="-128"/>
              </a:rPr>
              <a:t>被害者の身体的負荷の程度</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6.</a:t>
            </a:r>
            <a:r>
              <a:rPr kumimoji="1" lang="ja-JP" altLang="en-US" sz="1600" b="1" dirty="0">
                <a:latin typeface="Meiryo UI" panose="020B0604030504040204" pitchFamily="50" charset="-128"/>
                <a:ea typeface="Meiryo UI" panose="020B0604030504040204" pitchFamily="50" charset="-128"/>
              </a:rPr>
              <a:t>被害者の心理的負担の程度</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7.</a:t>
            </a:r>
            <a:r>
              <a:rPr kumimoji="1" lang="ja-JP" altLang="en-US" sz="1600" b="1" dirty="0">
                <a:latin typeface="Meiryo UI" panose="020B0604030504040204" pitchFamily="50" charset="-128"/>
                <a:ea typeface="Meiryo UI" panose="020B0604030504040204" pitchFamily="50" charset="-128"/>
              </a:rPr>
              <a:t>被害者の人数、影響</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8.</a:t>
            </a:r>
            <a:r>
              <a:rPr kumimoji="1" lang="ja-JP" altLang="en-US" sz="1600" b="1" dirty="0">
                <a:latin typeface="Meiryo UI" panose="020B0604030504040204" pitchFamily="50" charset="-128"/>
                <a:ea typeface="Meiryo UI" panose="020B0604030504040204" pitchFamily="50" charset="-128"/>
              </a:rPr>
              <a:t>加害者の動機、犯行に至る  </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経緯</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9.</a:t>
            </a:r>
            <a:r>
              <a:rPr kumimoji="1" lang="ja-JP" altLang="en-US" sz="1600" b="1" dirty="0">
                <a:latin typeface="Meiryo UI" panose="020B0604030504040204" pitchFamily="50" charset="-128"/>
                <a:ea typeface="Meiryo UI" panose="020B0604030504040204" pitchFamily="50" charset="-128"/>
              </a:rPr>
              <a:t>加害者の言動･態度</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10.</a:t>
            </a:r>
            <a:r>
              <a:rPr kumimoji="1" lang="ja-JP" altLang="en-US" sz="1600" b="1" dirty="0">
                <a:latin typeface="Meiryo UI" panose="020B0604030504040204" pitchFamily="50" charset="-128"/>
                <a:ea typeface="Meiryo UI" panose="020B0604030504040204" pitchFamily="50" charset="-128"/>
              </a:rPr>
              <a:t>加害者の事後の対応</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11.</a:t>
            </a:r>
            <a:r>
              <a:rPr kumimoji="1" lang="ja-JP" altLang="en-US" sz="1600" b="1" dirty="0">
                <a:latin typeface="Meiryo UI" panose="020B0604030504040204" pitchFamily="50" charset="-128"/>
                <a:ea typeface="Meiryo UI" panose="020B0604030504040204" pitchFamily="50" charset="-128"/>
              </a:rPr>
              <a:t>社会的制裁の有無</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12.</a:t>
            </a:r>
            <a:r>
              <a:rPr kumimoji="1" lang="ja-JP" altLang="en-US" sz="1600" b="1" dirty="0">
                <a:latin typeface="Meiryo UI" panose="020B0604030504040204" pitchFamily="50" charset="-128"/>
                <a:ea typeface="Meiryo UI" panose="020B0604030504040204" pitchFamily="50" charset="-128"/>
              </a:rPr>
              <a:t>他の違反も併せて行った  </a:t>
            </a:r>
            <a:endParaRPr kumimoji="1" lang="en-US" altLang="ja-JP" sz="1600" b="1"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場合</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16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と</a:t>
            </a:r>
            <a:r>
              <a:rPr kumimoji="1" lang="ja-JP" altLang="en-US" sz="2400" b="1" u="sng" dirty="0">
                <a:latin typeface="Meiryo UI" panose="020B0604030504040204" pitchFamily="50" charset="-128"/>
                <a:ea typeface="Meiryo UI" panose="020B0604030504040204" pitchFamily="50" charset="-128"/>
              </a:rPr>
              <a:t>過去を鑑み</a:t>
            </a:r>
            <a:r>
              <a:rPr kumimoji="1" lang="ja-JP" altLang="en-US" sz="2400" b="1" dirty="0">
                <a:latin typeface="Meiryo UI" panose="020B0604030504040204" pitchFamily="50" charset="-128"/>
                <a:ea typeface="Meiryo UI" panose="020B0604030504040204" pitchFamily="50" charset="-128"/>
              </a:rPr>
              <a:t>処分を決定</a:t>
            </a:r>
            <a:endParaRPr kumimoji="1" lang="en-US" altLang="ja-JP" sz="24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F4BC2DF-5474-92AF-714D-82D8CA53F18C}"/>
              </a:ext>
            </a:extLst>
          </p:cNvPr>
          <p:cNvSpPr txBox="1"/>
          <p:nvPr/>
        </p:nvSpPr>
        <p:spPr>
          <a:xfrm>
            <a:off x="8733994" y="6504311"/>
            <a:ext cx="39703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226908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0070FD4-674D-4A38-D82A-2A5F3D0449AB}"/>
              </a:ext>
            </a:extLst>
          </p:cNvPr>
          <p:cNvPicPr>
            <a:picLocks noChangeAspect="1"/>
          </p:cNvPicPr>
          <p:nvPr/>
        </p:nvPicPr>
        <p:blipFill>
          <a:blip r:embed="rId2"/>
          <a:stretch>
            <a:fillRect/>
          </a:stretch>
        </p:blipFill>
        <p:spPr>
          <a:xfrm>
            <a:off x="77261" y="1735203"/>
            <a:ext cx="8999886" cy="4838128"/>
          </a:xfrm>
          <a:prstGeom prst="rect">
            <a:avLst/>
          </a:prstGeom>
        </p:spPr>
      </p:pic>
      <p:sp>
        <p:nvSpPr>
          <p:cNvPr id="5" name="テキスト ボックス 4">
            <a:extLst>
              <a:ext uri="{FF2B5EF4-FFF2-40B4-BE49-F238E27FC236}">
                <a16:creationId xmlns:a16="http://schemas.microsoft.com/office/drawing/2014/main" id="{7CFAD791-7CF0-77B7-DDF8-11708875DA3D}"/>
              </a:ext>
            </a:extLst>
          </p:cNvPr>
          <p:cNvSpPr txBox="1"/>
          <p:nvPr/>
        </p:nvSpPr>
        <p:spPr>
          <a:xfrm>
            <a:off x="206657" y="400948"/>
            <a:ext cx="8756190" cy="830997"/>
          </a:xfrm>
          <a:prstGeom prst="rect">
            <a:avLst/>
          </a:prstGeom>
          <a:solidFill>
            <a:schemeClr val="bg1"/>
          </a:solidFill>
          <a:ln w="38100">
            <a:solidFill>
              <a:srgbClr val="CC0066"/>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例：指導対象者、関係者等に対する人格を否定するような発言</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･侮辱等（以下</a:t>
            </a:r>
            <a:r>
              <a:rPr kumimoji="1" lang="ja-JP" altLang="en-US" sz="2400" b="1" dirty="0">
                <a:solidFill>
                  <a:srgbClr val="CC0066"/>
                </a:solidFill>
                <a:latin typeface="Meiryo UI" panose="020B0604030504040204" pitchFamily="50" charset="-128"/>
                <a:ea typeface="Meiryo UI" panose="020B0604030504040204" pitchFamily="50" charset="-128"/>
              </a:rPr>
              <a:t>「暴言等」</a:t>
            </a:r>
            <a:r>
              <a:rPr kumimoji="1" lang="ja-JP" altLang="en-US" sz="2400" b="1" dirty="0">
                <a:latin typeface="Meiryo UI" panose="020B0604030504040204" pitchFamily="50" charset="-128"/>
                <a:ea typeface="Meiryo UI" panose="020B0604030504040204" pitchFamily="50" charset="-128"/>
              </a:rPr>
              <a:t>）心身に有害な影響を及ぼす言動</a:t>
            </a:r>
          </a:p>
        </p:txBody>
      </p:sp>
      <p:sp>
        <p:nvSpPr>
          <p:cNvPr id="12" name="テキスト ボックス 11">
            <a:extLst>
              <a:ext uri="{FF2B5EF4-FFF2-40B4-BE49-F238E27FC236}">
                <a16:creationId xmlns:a16="http://schemas.microsoft.com/office/drawing/2014/main" id="{8FCB1A78-74AA-CA4E-78C7-10E9667F5C76}"/>
              </a:ext>
            </a:extLst>
          </p:cNvPr>
          <p:cNvSpPr txBox="1"/>
          <p:nvPr/>
        </p:nvSpPr>
        <p:spPr>
          <a:xfrm>
            <a:off x="7583081" y="1525035"/>
            <a:ext cx="1282091" cy="307777"/>
          </a:xfrm>
          <a:prstGeom prst="rect">
            <a:avLst/>
          </a:prstGeom>
          <a:solidFill>
            <a:srgbClr val="CCFFFF"/>
          </a:solidFill>
          <a:ln w="9525">
            <a:solidFill>
              <a:srgbClr val="CCFFFF"/>
            </a:solidFill>
            <a:prstDash val="dash"/>
          </a:ln>
        </p:spPr>
        <p:txBody>
          <a:bodyPr wrap="square" rtlCol="0" anchor="ctr">
            <a:spAutoFit/>
          </a:bodyPr>
          <a:lstStyle/>
          <a:p>
            <a:r>
              <a:rPr kumimoji="1" lang="ja-JP" altLang="en-US" sz="1400" dirty="0">
                <a:latin typeface="Meiryo UI" panose="020B0604030504040204" pitchFamily="50" charset="-128"/>
                <a:ea typeface="Meiryo UI" panose="020B0604030504040204" pitchFamily="50" charset="-128"/>
              </a:rPr>
              <a:t>処分基準原文</a:t>
            </a:r>
          </a:p>
        </p:txBody>
      </p:sp>
      <p:sp>
        <p:nvSpPr>
          <p:cNvPr id="6" name="テキスト ボックス 5">
            <a:extLst>
              <a:ext uri="{FF2B5EF4-FFF2-40B4-BE49-F238E27FC236}">
                <a16:creationId xmlns:a16="http://schemas.microsoft.com/office/drawing/2014/main" id="{4376E675-5248-D5BA-1F8E-ADB27FF2883B}"/>
              </a:ext>
            </a:extLst>
          </p:cNvPr>
          <p:cNvSpPr txBox="1"/>
          <p:nvPr/>
        </p:nvSpPr>
        <p:spPr>
          <a:xfrm>
            <a:off x="7843837" y="2173404"/>
            <a:ext cx="917268" cy="523220"/>
          </a:xfrm>
          <a:prstGeom prst="rect">
            <a:avLst/>
          </a:prstGeom>
          <a:solidFill>
            <a:schemeClr val="bg1"/>
          </a:solidFill>
          <a:ln w="57150">
            <a:solidFill>
              <a:srgbClr val="FFC000"/>
            </a:solidFill>
            <a:prstDash val="solid"/>
          </a:ln>
        </p:spPr>
        <p:txBody>
          <a:bodyPr wrap="square" rtlCol="0" anchor="ctr">
            <a:spAutoFit/>
          </a:bodyPr>
          <a:lstStyle/>
          <a:p>
            <a:r>
              <a:rPr kumimoji="1" lang="ja-JP" altLang="en-US" sz="2800" b="1" dirty="0">
                <a:latin typeface="Meiryo UI" panose="020B0604030504040204" pitchFamily="50" charset="-128"/>
                <a:ea typeface="Meiryo UI" panose="020B0604030504040204" pitchFamily="50" charset="-128"/>
              </a:rPr>
              <a:t>初回</a:t>
            </a:r>
          </a:p>
        </p:txBody>
      </p:sp>
      <p:sp>
        <p:nvSpPr>
          <p:cNvPr id="8" name="テキスト ボックス 7">
            <a:extLst>
              <a:ext uri="{FF2B5EF4-FFF2-40B4-BE49-F238E27FC236}">
                <a16:creationId xmlns:a16="http://schemas.microsoft.com/office/drawing/2014/main" id="{35583172-643A-4C47-C4A8-46C84246F4A1}"/>
              </a:ext>
            </a:extLst>
          </p:cNvPr>
          <p:cNvSpPr txBox="1"/>
          <p:nvPr/>
        </p:nvSpPr>
        <p:spPr>
          <a:xfrm>
            <a:off x="7843837" y="3013252"/>
            <a:ext cx="920525" cy="523220"/>
          </a:xfrm>
          <a:prstGeom prst="rect">
            <a:avLst/>
          </a:prstGeom>
          <a:solidFill>
            <a:schemeClr val="bg1"/>
          </a:solidFill>
          <a:ln w="57150">
            <a:solidFill>
              <a:srgbClr val="FFC000"/>
            </a:solidFill>
            <a:prstDash val="solid"/>
          </a:ln>
        </p:spPr>
        <p:txBody>
          <a:bodyPr wrap="square" rtlCol="0" anchor="ctr">
            <a:spAutoFit/>
          </a:bodyPr>
          <a:lstStyle/>
          <a:p>
            <a:r>
              <a:rPr kumimoji="1" lang="ja-JP" altLang="en-US" sz="2800" b="1" dirty="0">
                <a:latin typeface="Meiryo UI" panose="020B0604030504040204" pitchFamily="50" charset="-128"/>
                <a:ea typeface="Meiryo UI" panose="020B0604030504040204" pitchFamily="50" charset="-128"/>
              </a:rPr>
              <a:t>繰返</a:t>
            </a:r>
          </a:p>
        </p:txBody>
      </p:sp>
      <p:sp>
        <p:nvSpPr>
          <p:cNvPr id="9" name="テキスト ボックス 8">
            <a:extLst>
              <a:ext uri="{FF2B5EF4-FFF2-40B4-BE49-F238E27FC236}">
                <a16:creationId xmlns:a16="http://schemas.microsoft.com/office/drawing/2014/main" id="{5D222C53-7F8D-6CBF-C952-E6FEA78D9E24}"/>
              </a:ext>
            </a:extLst>
          </p:cNvPr>
          <p:cNvSpPr txBox="1"/>
          <p:nvPr/>
        </p:nvSpPr>
        <p:spPr>
          <a:xfrm>
            <a:off x="7843836" y="3857919"/>
            <a:ext cx="920525" cy="861774"/>
          </a:xfrm>
          <a:prstGeom prst="rect">
            <a:avLst/>
          </a:prstGeom>
          <a:solidFill>
            <a:schemeClr val="bg1"/>
          </a:solidFill>
          <a:ln w="57150">
            <a:solidFill>
              <a:srgbClr val="FFC000"/>
            </a:solidFill>
            <a:prstDash val="solid"/>
          </a:ln>
        </p:spPr>
        <p:txBody>
          <a:bodyPr wrap="square" rtlCol="0" anchor="ctr">
            <a:spAutoFit/>
          </a:bodyPr>
          <a:lstStyle/>
          <a:p>
            <a:pPr>
              <a:lnSpc>
                <a:spcPts val="3000"/>
              </a:lnSpc>
            </a:pPr>
            <a:r>
              <a:rPr kumimoji="1" lang="ja-JP" altLang="en-US" sz="2800" b="1" dirty="0">
                <a:latin typeface="Meiryo UI" panose="020B0604030504040204" pitchFamily="50" charset="-128"/>
                <a:ea typeface="Meiryo UI" panose="020B0604030504040204" pitchFamily="50" charset="-128"/>
              </a:rPr>
              <a:t>可視</a:t>
            </a:r>
            <a:endParaRPr kumimoji="1" lang="en-US" altLang="ja-JP" sz="2800" b="1" dirty="0">
              <a:latin typeface="Meiryo UI" panose="020B0604030504040204" pitchFamily="50" charset="-128"/>
              <a:ea typeface="Meiryo UI" panose="020B0604030504040204" pitchFamily="50" charset="-128"/>
            </a:endParaRPr>
          </a:p>
          <a:p>
            <a:pPr>
              <a:lnSpc>
                <a:spcPts val="3000"/>
              </a:lnSpc>
            </a:pPr>
            <a:r>
              <a:rPr kumimoji="1" lang="ja-JP" altLang="en-US" sz="2800" b="1" dirty="0">
                <a:latin typeface="Meiryo UI" panose="020B0604030504040204" pitchFamily="50" charset="-128"/>
                <a:ea typeface="Meiryo UI" panose="020B0604030504040204" pitchFamily="50" charset="-128"/>
              </a:rPr>
              <a:t>被害</a:t>
            </a:r>
          </a:p>
        </p:txBody>
      </p:sp>
      <p:sp>
        <p:nvSpPr>
          <p:cNvPr id="10" name="テキスト ボックス 9">
            <a:extLst>
              <a:ext uri="{FF2B5EF4-FFF2-40B4-BE49-F238E27FC236}">
                <a16:creationId xmlns:a16="http://schemas.microsoft.com/office/drawing/2014/main" id="{0054BBBA-1129-AC2F-E534-27F4A94C6022}"/>
              </a:ext>
            </a:extLst>
          </p:cNvPr>
          <p:cNvSpPr txBox="1"/>
          <p:nvPr/>
        </p:nvSpPr>
        <p:spPr>
          <a:xfrm>
            <a:off x="7843837" y="5075854"/>
            <a:ext cx="920525" cy="523220"/>
          </a:xfrm>
          <a:prstGeom prst="rect">
            <a:avLst/>
          </a:prstGeom>
          <a:solidFill>
            <a:schemeClr val="bg1"/>
          </a:solidFill>
          <a:ln w="57150">
            <a:solidFill>
              <a:srgbClr val="FFC000"/>
            </a:solidFill>
            <a:prstDash val="solid"/>
          </a:ln>
        </p:spPr>
        <p:txBody>
          <a:bodyPr wrap="square" rtlCol="0" anchor="ctr">
            <a:spAutoFit/>
          </a:bodyPr>
          <a:lstStyle/>
          <a:p>
            <a:r>
              <a:rPr kumimoji="1" lang="ja-JP" altLang="en-US" sz="2800" b="1" dirty="0">
                <a:latin typeface="Meiryo UI" panose="020B0604030504040204" pitchFamily="50" charset="-128"/>
                <a:ea typeface="Meiryo UI" panose="020B0604030504040204" pitchFamily="50" charset="-128"/>
              </a:rPr>
              <a:t>犯罪</a:t>
            </a:r>
          </a:p>
        </p:txBody>
      </p:sp>
      <p:sp>
        <p:nvSpPr>
          <p:cNvPr id="11" name="正方形/長方形 10">
            <a:extLst>
              <a:ext uri="{FF2B5EF4-FFF2-40B4-BE49-F238E27FC236}">
                <a16:creationId xmlns:a16="http://schemas.microsoft.com/office/drawing/2014/main" id="{F404409C-90EA-7AF7-7BED-B0214939DCB4}"/>
              </a:ext>
            </a:extLst>
          </p:cNvPr>
          <p:cNvSpPr/>
          <p:nvPr/>
        </p:nvSpPr>
        <p:spPr>
          <a:xfrm>
            <a:off x="118013" y="6530105"/>
            <a:ext cx="8948726" cy="71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9AFA91A-A759-FA42-072A-02854FC65639}"/>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12</a:t>
            </a:r>
          </a:p>
        </p:txBody>
      </p:sp>
      <p:cxnSp>
        <p:nvCxnSpPr>
          <p:cNvPr id="4" name="直線コネクタ 3">
            <a:extLst>
              <a:ext uri="{FF2B5EF4-FFF2-40B4-BE49-F238E27FC236}">
                <a16:creationId xmlns:a16="http://schemas.microsoft.com/office/drawing/2014/main" id="{954D4C30-60FD-F93D-A763-B8100CFBE9D2}"/>
              </a:ext>
            </a:extLst>
          </p:cNvPr>
          <p:cNvCxnSpPr/>
          <p:nvPr/>
        </p:nvCxnSpPr>
        <p:spPr>
          <a:xfrm>
            <a:off x="318977" y="2173404"/>
            <a:ext cx="1456660" cy="0"/>
          </a:xfrm>
          <a:prstGeom prst="line">
            <a:avLst/>
          </a:prstGeom>
          <a:ln w="76200">
            <a:solidFill>
              <a:srgbClr val="FF0066">
                <a:alpha val="18824"/>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B568E4B-1E15-959B-3B75-1286F9147D57}"/>
              </a:ext>
            </a:extLst>
          </p:cNvPr>
          <p:cNvCxnSpPr>
            <a:cxnSpLocks/>
          </p:cNvCxnSpPr>
          <p:nvPr/>
        </p:nvCxnSpPr>
        <p:spPr>
          <a:xfrm>
            <a:off x="318977" y="3031791"/>
            <a:ext cx="1690576" cy="0"/>
          </a:xfrm>
          <a:prstGeom prst="line">
            <a:avLst/>
          </a:prstGeom>
          <a:ln w="76200">
            <a:solidFill>
              <a:srgbClr val="FF0066">
                <a:alpha val="18824"/>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70026F1-22D4-2669-873B-D73CD5837B3F}"/>
              </a:ext>
            </a:extLst>
          </p:cNvPr>
          <p:cNvCxnSpPr>
            <a:cxnSpLocks/>
          </p:cNvCxnSpPr>
          <p:nvPr/>
        </p:nvCxnSpPr>
        <p:spPr>
          <a:xfrm>
            <a:off x="1417675" y="4685068"/>
            <a:ext cx="2824716" cy="0"/>
          </a:xfrm>
          <a:prstGeom prst="line">
            <a:avLst/>
          </a:prstGeom>
          <a:ln w="76200">
            <a:solidFill>
              <a:srgbClr val="FF0066">
                <a:alpha val="1882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8690199" cy="646331"/>
          </a:xfrm>
          <a:prstGeom prst="rect">
            <a:avLst/>
          </a:prstGeom>
          <a:noFill/>
          <a:ln>
            <a:noFill/>
          </a:ln>
          <a:effectLst/>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知っておくべき「</a:t>
            </a:r>
            <a:r>
              <a:rPr kumimoji="1" lang="en-US" altLang="ja-JP" sz="2800" b="1" dirty="0">
                <a:latin typeface="Meiryo UI" panose="020B0604030504040204" pitchFamily="50" charset="-128"/>
                <a:ea typeface="Meiryo UI" panose="020B0604030504040204" pitchFamily="50" charset="-128"/>
              </a:rPr>
              <a:t>4</a:t>
            </a:r>
            <a:r>
              <a:rPr kumimoji="1" lang="ja-JP" altLang="en-US" sz="2800" b="1" dirty="0">
                <a:latin typeface="Meiryo UI" panose="020B0604030504040204" pitchFamily="50" charset="-128"/>
                <a:ea typeface="Meiryo UI" panose="020B0604030504040204" pitchFamily="50" charset="-128"/>
              </a:rPr>
              <a:t>つの知識」    </a:t>
            </a:r>
            <a:r>
              <a:rPr kumimoji="1" lang="ja-JP" altLang="en-US" sz="3600" b="1" dirty="0">
                <a:solidFill>
                  <a:srgbClr val="CC0066"/>
                </a:solidFill>
                <a:latin typeface="Meiryo UI" panose="020B0604030504040204" pitchFamily="50" charset="-128"/>
                <a:ea typeface="Meiryo UI" panose="020B0604030504040204" pitchFamily="50" charset="-128"/>
              </a:rPr>
              <a:t>➍事案発生時の対応</a:t>
            </a:r>
            <a:endParaRPr kumimoji="1" lang="en-US" altLang="ja-JP" sz="3600" b="1" dirty="0">
              <a:solidFill>
                <a:srgbClr val="CC0066"/>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57AE38E4-4D06-DFE2-5DF0-3A9F4E472553}"/>
              </a:ext>
            </a:extLst>
          </p:cNvPr>
          <p:cNvSpPr txBox="1"/>
          <p:nvPr/>
        </p:nvSpPr>
        <p:spPr>
          <a:xfrm>
            <a:off x="766310" y="1353122"/>
            <a:ext cx="7611379" cy="5109091"/>
          </a:xfrm>
          <a:prstGeom prst="rect">
            <a:avLst/>
          </a:prstGeom>
          <a:noFill/>
          <a:ln w="38100">
            <a:solidFill>
              <a:schemeClr val="tx2">
                <a:lumMod val="40000"/>
                <a:lumOff val="60000"/>
              </a:schemeClr>
            </a:solidFill>
            <a:prstDash val="solid"/>
          </a:ln>
        </p:spPr>
        <p:txBody>
          <a:bodyPr wrap="square" rtlCol="0">
            <a:spAutoFit/>
          </a:bodyPr>
          <a:lstStyle/>
          <a:p>
            <a:pPr marL="457200" indent="-457200">
              <a:buFont typeface="+mj-lt"/>
              <a:buAutoNum type="arabicPeriod"/>
            </a:pPr>
            <a:r>
              <a:rPr kumimoji="1" lang="ja-JP" altLang="en-US" sz="2800" b="1" dirty="0">
                <a:latin typeface="Meiryo UI" panose="020B0604030504040204" pitchFamily="50" charset="-128"/>
                <a:ea typeface="Meiryo UI" panose="020B0604030504040204" pitchFamily="50" charset="-128"/>
              </a:rPr>
              <a:t>初期対応</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・対応計画の策定</a:t>
            </a:r>
            <a:r>
              <a:rPr kumimoji="1" lang="en-US" altLang="ja-JP" sz="2800" b="1" dirty="0">
                <a:latin typeface="Meiryo UI" panose="020B0604030504040204" pitchFamily="50" charset="-128"/>
                <a:ea typeface="Meiryo UI" panose="020B0604030504040204" pitchFamily="50" charset="-128"/>
              </a:rPr>
              <a:t>(JVA</a:t>
            </a:r>
            <a:r>
              <a:rPr kumimoji="1" lang="ja-JP" altLang="en-US" sz="2800" b="1" dirty="0">
                <a:latin typeface="Meiryo UI" panose="020B0604030504040204" pitchFamily="50" charset="-128"/>
                <a:ea typeface="Meiryo UI" panose="020B0604030504040204" pitchFamily="50" charset="-128"/>
              </a:rPr>
              <a:t>提出</a:t>
            </a:r>
            <a:r>
              <a:rPr kumimoji="1" lang="en-US" altLang="ja-JP" sz="2800" b="1" dirty="0">
                <a:latin typeface="Meiryo UI" panose="020B0604030504040204" pitchFamily="50" charset="-128"/>
                <a:ea typeface="Meiryo UI" panose="020B0604030504040204" pitchFamily="50" charset="-128"/>
              </a:rPr>
              <a:t>)</a:t>
            </a:r>
          </a:p>
          <a:p>
            <a:pPr>
              <a:lnSpc>
                <a:spcPts val="1500"/>
              </a:lnSpc>
            </a:pPr>
            <a:endParaRPr kumimoji="1" lang="en-US" altLang="ja-JP" sz="2800" b="1" dirty="0">
              <a:latin typeface="Meiryo UI" panose="020B0604030504040204" pitchFamily="50" charset="-128"/>
              <a:ea typeface="Meiryo UI" panose="020B0604030504040204" pitchFamily="50" charset="-128"/>
            </a:endParaRPr>
          </a:p>
          <a:p>
            <a:pPr marL="457200" indent="-457200">
              <a:buFont typeface="+mj-lt"/>
              <a:buAutoNum type="arabicPeriod" startAt="2"/>
            </a:pPr>
            <a:r>
              <a:rPr kumimoji="1" lang="ja-JP" altLang="en-US" sz="2800" b="1" dirty="0">
                <a:latin typeface="Meiryo UI" panose="020B0604030504040204" pitchFamily="50" charset="-128"/>
                <a:ea typeface="Meiryo UI" panose="020B0604030504040204" pitchFamily="50" charset="-128"/>
              </a:rPr>
              <a:t>聞き取り調査の実施</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・通報者</a:t>
            </a:r>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被害者</a:t>
            </a:r>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→選手･その保護者→</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チームスタッフ→行為者の順で聞き取り</a:t>
            </a:r>
            <a:endParaRPr kumimoji="1" lang="en-US" altLang="ja-JP" sz="2800" b="1" dirty="0">
              <a:latin typeface="Meiryo UI" panose="020B0604030504040204" pitchFamily="50" charset="-128"/>
              <a:ea typeface="Meiryo UI" panose="020B0604030504040204" pitchFamily="50" charset="-128"/>
            </a:endParaRPr>
          </a:p>
          <a:p>
            <a:pPr>
              <a:lnSpc>
                <a:spcPts val="1500"/>
              </a:lnSpc>
            </a:pPr>
            <a:endParaRPr kumimoji="1" lang="en-US" altLang="ja-JP" sz="2800" b="1" dirty="0">
              <a:latin typeface="Meiryo UI" panose="020B0604030504040204" pitchFamily="50" charset="-128"/>
              <a:ea typeface="Meiryo UI" panose="020B0604030504040204" pitchFamily="50" charset="-128"/>
            </a:endParaRPr>
          </a:p>
          <a:p>
            <a:pPr marL="457200" indent="-457200">
              <a:buFont typeface="+mj-lt"/>
              <a:buAutoNum type="arabicPeriod" startAt="3"/>
            </a:pPr>
            <a:r>
              <a:rPr kumimoji="1" lang="ja-JP" altLang="en-US" sz="2800" b="1" dirty="0">
                <a:latin typeface="Meiryo UI" panose="020B0604030504040204" pitchFamily="50" charset="-128"/>
                <a:ea typeface="Meiryo UI" panose="020B0604030504040204" pitchFamily="50" charset="-128"/>
              </a:rPr>
              <a:t>コンプライアンス委員会の開催</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・調査結果及び処分案を</a:t>
            </a:r>
            <a:r>
              <a:rPr kumimoji="1" lang="en-US" altLang="ja-JP" sz="2800" b="1" dirty="0">
                <a:latin typeface="Meiryo UI" panose="020B0604030504040204" pitchFamily="50" charset="-128"/>
                <a:ea typeface="Meiryo UI" panose="020B0604030504040204" pitchFamily="50" charset="-128"/>
              </a:rPr>
              <a:t>JVA</a:t>
            </a:r>
            <a:r>
              <a:rPr kumimoji="1" lang="ja-JP" altLang="en-US" sz="2800" b="1" dirty="0">
                <a:latin typeface="Meiryo UI" panose="020B0604030504040204" pitchFamily="50" charset="-128"/>
                <a:ea typeface="Meiryo UI" panose="020B0604030504040204" pitchFamily="50" charset="-128"/>
              </a:rPr>
              <a:t>提出</a:t>
            </a:r>
            <a:endParaRPr kumimoji="1" lang="en-US" altLang="ja-JP" sz="28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処分決定にあたりケースによっては</a:t>
            </a:r>
            <a:r>
              <a:rPr kumimoji="1" lang="en-US" altLang="ja-JP" sz="2400" b="1" dirty="0">
                <a:latin typeface="Meiryo UI" panose="020B0604030504040204" pitchFamily="50" charset="-128"/>
                <a:ea typeface="Meiryo UI" panose="020B0604030504040204" pitchFamily="50" charset="-128"/>
              </a:rPr>
              <a:t>JVA</a:t>
            </a:r>
            <a:r>
              <a:rPr kumimoji="1" lang="ja-JP" altLang="en-US" sz="2400" b="1" dirty="0">
                <a:latin typeface="Meiryo UI" panose="020B0604030504040204" pitchFamily="50" charset="-128"/>
                <a:ea typeface="Meiryo UI" panose="020B0604030504040204" pitchFamily="50" charset="-128"/>
              </a:rPr>
              <a:t>への相談要</a:t>
            </a:r>
            <a:r>
              <a:rPr kumimoji="1" lang="en-US" altLang="ja-JP" sz="2400" b="1" dirty="0">
                <a:latin typeface="Meiryo UI" panose="020B0604030504040204" pitchFamily="50" charset="-128"/>
                <a:ea typeface="Meiryo UI" panose="020B0604030504040204" pitchFamily="50" charset="-128"/>
              </a:rPr>
              <a:t>)</a:t>
            </a:r>
          </a:p>
          <a:p>
            <a:pPr marL="457200" indent="-457200">
              <a:lnSpc>
                <a:spcPts val="1500"/>
              </a:lnSpc>
              <a:buFont typeface="+mj-lt"/>
              <a:buAutoNum type="arabicPeriod" startAt="4"/>
            </a:pPr>
            <a:endParaRPr kumimoji="1" lang="en-US" altLang="ja-JP" sz="2800" b="1" dirty="0">
              <a:latin typeface="Meiryo UI" panose="020B0604030504040204" pitchFamily="50" charset="-128"/>
              <a:ea typeface="Meiryo UI" panose="020B0604030504040204" pitchFamily="50" charset="-128"/>
            </a:endParaRPr>
          </a:p>
          <a:p>
            <a:pPr marL="457200" indent="-457200">
              <a:buFont typeface="+mj-lt"/>
              <a:buAutoNum type="arabicPeriod" startAt="4"/>
            </a:pPr>
            <a:r>
              <a:rPr kumimoji="1" lang="ja-JP" altLang="en-US" sz="2800" b="1" dirty="0">
                <a:latin typeface="Meiryo UI" panose="020B0604030504040204" pitchFamily="50" charset="-128"/>
                <a:ea typeface="Meiryo UI" panose="020B0604030504040204" pitchFamily="50" charset="-128"/>
              </a:rPr>
              <a:t>行為者に処分の通知</a:t>
            </a:r>
            <a:endParaRPr kumimoji="1" lang="en-US" altLang="ja-JP" sz="2800" b="1" dirty="0">
              <a:latin typeface="Meiryo UI" panose="020B0604030504040204" pitchFamily="50" charset="-128"/>
              <a:ea typeface="Meiryo UI" panose="020B0604030504040204" pitchFamily="50" charset="-128"/>
            </a:endParaRPr>
          </a:p>
          <a:p>
            <a:pPr marL="457200" indent="-457200">
              <a:lnSpc>
                <a:spcPts val="1500"/>
              </a:lnSpc>
              <a:buFont typeface="+mj-lt"/>
              <a:buAutoNum type="arabicPeriod" startAt="4"/>
            </a:pPr>
            <a:endParaRPr kumimoji="1" lang="en-US" altLang="ja-JP" sz="2800" b="1" dirty="0">
              <a:latin typeface="Meiryo UI" panose="020B0604030504040204" pitchFamily="50" charset="-128"/>
              <a:ea typeface="Meiryo UI" panose="020B0604030504040204" pitchFamily="50" charset="-128"/>
            </a:endParaRPr>
          </a:p>
          <a:p>
            <a:pPr marL="457200" indent="-457200">
              <a:buFont typeface="+mj-lt"/>
              <a:buAutoNum type="arabicPeriod" startAt="4"/>
            </a:pPr>
            <a:r>
              <a:rPr kumimoji="1" lang="ja-JP" altLang="en-US" sz="2800" b="1" dirty="0">
                <a:latin typeface="Meiryo UI" panose="020B0604030504040204" pitchFamily="50" charset="-128"/>
                <a:ea typeface="Meiryo UI" panose="020B0604030504040204" pitchFamily="50" charset="-128"/>
              </a:rPr>
              <a:t>処分後の対応</a:t>
            </a:r>
          </a:p>
        </p:txBody>
      </p:sp>
      <p:sp>
        <p:nvSpPr>
          <p:cNvPr id="4" name="テキスト ボックス 3">
            <a:extLst>
              <a:ext uri="{FF2B5EF4-FFF2-40B4-BE49-F238E27FC236}">
                <a16:creationId xmlns:a16="http://schemas.microsoft.com/office/drawing/2014/main" id="{98EF45A8-5030-F319-CBA9-7A5B9C88BC2C}"/>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91186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6715300" cy="646331"/>
          </a:xfrm>
          <a:prstGeom prst="rect">
            <a:avLst/>
          </a:prstGeom>
          <a:noFill/>
          <a:ln>
            <a:noFill/>
          </a:ln>
          <a:effectLst/>
        </p:spPr>
        <p:txBody>
          <a:bodyPr wrap="none" rtlCol="0">
            <a:spAutoFit/>
          </a:bodyPr>
          <a:lstStyle/>
          <a:p>
            <a:r>
              <a:rPr kumimoji="1" lang="ja-JP" altLang="en-US" sz="3600" b="1" dirty="0">
                <a:latin typeface="Meiryo UI" panose="020B0604030504040204" pitchFamily="50" charset="-128"/>
                <a:ea typeface="Meiryo UI" panose="020B0604030504040204" pitchFamily="50" charset="-128"/>
              </a:rPr>
              <a:t>千葉県小連、</a:t>
            </a:r>
            <a:r>
              <a:rPr kumimoji="1" lang="en-US" altLang="ja-JP" sz="3600" b="1" dirty="0">
                <a:latin typeface="Meiryo UI" panose="020B0604030504040204" pitchFamily="50" charset="-128"/>
                <a:ea typeface="Meiryo UI" panose="020B0604030504040204" pitchFamily="50" charset="-128"/>
              </a:rPr>
              <a:t>2024</a:t>
            </a:r>
            <a:r>
              <a:rPr kumimoji="1" lang="ja-JP" altLang="en-US" sz="3600" b="1" dirty="0">
                <a:latin typeface="Meiryo UI" panose="020B0604030504040204" pitchFamily="50" charset="-128"/>
                <a:ea typeface="Meiryo UI" panose="020B0604030504040204" pitchFamily="50" charset="-128"/>
              </a:rPr>
              <a:t>年度の取組み</a:t>
            </a:r>
          </a:p>
        </p:txBody>
      </p:sp>
      <p:sp>
        <p:nvSpPr>
          <p:cNvPr id="4" name="テキスト ボックス 3">
            <a:extLst>
              <a:ext uri="{FF2B5EF4-FFF2-40B4-BE49-F238E27FC236}">
                <a16:creationId xmlns:a16="http://schemas.microsoft.com/office/drawing/2014/main" id="{6FA5B1BF-8A1B-0F1E-4982-161D94CC9405}"/>
              </a:ext>
            </a:extLst>
          </p:cNvPr>
          <p:cNvSpPr txBox="1"/>
          <p:nvPr/>
        </p:nvSpPr>
        <p:spPr>
          <a:xfrm>
            <a:off x="622205" y="2974903"/>
            <a:ext cx="8047341" cy="2554545"/>
          </a:xfrm>
          <a:prstGeom prst="rect">
            <a:avLst/>
          </a:prstGeom>
          <a:noFill/>
          <a:ln w="38100">
            <a:noFill/>
          </a:ln>
        </p:spPr>
        <p:txBody>
          <a:bodyPr wrap="square" rtlCol="0" anchor="ctr">
            <a:spAutoFit/>
          </a:bodyPr>
          <a:lstStyle/>
          <a:p>
            <a:r>
              <a:rPr lang="ja-JP" altLang="en-US"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●各事案を双方が納得できる形で解決すること</a:t>
            </a:r>
            <a:endParaRPr lang="en-US" altLang="ja-JP"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endParaRPr>
          </a:p>
          <a:p>
            <a:r>
              <a:rPr lang="en-US" altLang="ja-JP"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のためのアドバイスやサポート</a:t>
            </a:r>
            <a:endParaRPr lang="en-US" altLang="ja-JP"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3200" b="1"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●トラブル事案の発生しないための未然防止の</a:t>
            </a:r>
            <a:endParaRPr lang="en-US" altLang="ja-JP"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endParaRPr>
          </a:p>
          <a:p>
            <a:r>
              <a:rPr lang="en-US" altLang="ja-JP"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取組み</a:t>
            </a:r>
            <a:endParaRPr lang="en-US" altLang="ja-JP" sz="3200" b="1"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95ABEDDF-7363-9C9E-C12C-94081EB5F308}"/>
              </a:ext>
            </a:extLst>
          </p:cNvPr>
          <p:cNvSpPr txBox="1"/>
          <p:nvPr/>
        </p:nvSpPr>
        <p:spPr>
          <a:xfrm>
            <a:off x="358106" y="1642178"/>
            <a:ext cx="8427787" cy="584775"/>
          </a:xfrm>
          <a:prstGeom prst="rect">
            <a:avLst/>
          </a:prstGeom>
          <a:solidFill>
            <a:schemeClr val="tx1"/>
          </a:solidFill>
          <a:ln w="38100">
            <a:solidFill>
              <a:schemeClr val="tx1"/>
            </a:solidFill>
          </a:ln>
        </p:spPr>
        <p:txBody>
          <a:bodyPr wrap="square" rtlCol="0">
            <a:spAutoFit/>
          </a:bodyPr>
          <a:lstStyle/>
          <a:p>
            <a:pPr algn="ctr"/>
            <a:r>
              <a:rPr lang="ja-JP" altLang="en-US" sz="32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コンプライアンス委員会の役割</a:t>
            </a:r>
            <a:endParaRPr lang="ja-JP" altLang="ja-JP" sz="2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CA88A07-672E-2139-773E-4091D80F86B3}"/>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40837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AE2EBEB8-98B2-6E1E-A8DA-1668EE59739C}"/>
              </a:ext>
            </a:extLst>
          </p:cNvPr>
          <p:cNvGraphicFramePr>
            <a:graphicFrameLocks noGrp="1"/>
          </p:cNvGraphicFramePr>
          <p:nvPr>
            <p:extLst>
              <p:ext uri="{D42A27DB-BD31-4B8C-83A1-F6EECF244321}">
                <p14:modId xmlns:p14="http://schemas.microsoft.com/office/powerpoint/2010/main" val="128730956"/>
              </p:ext>
            </p:extLst>
          </p:nvPr>
        </p:nvGraphicFramePr>
        <p:xfrm>
          <a:off x="153924" y="1220757"/>
          <a:ext cx="8836152" cy="5583251"/>
        </p:xfrm>
        <a:graphic>
          <a:graphicData uri="http://schemas.openxmlformats.org/drawingml/2006/table">
            <a:tbl>
              <a:tblPr firstRow="1" bandRow="1">
                <a:tableStyleId>{5C22544A-7EE6-4342-B048-85BDC9FD1C3A}</a:tableStyleId>
              </a:tblPr>
              <a:tblGrid>
                <a:gridCol w="2945384">
                  <a:extLst>
                    <a:ext uri="{9D8B030D-6E8A-4147-A177-3AD203B41FA5}">
                      <a16:colId xmlns:a16="http://schemas.microsoft.com/office/drawing/2014/main" val="2093116857"/>
                    </a:ext>
                  </a:extLst>
                </a:gridCol>
                <a:gridCol w="2945384">
                  <a:extLst>
                    <a:ext uri="{9D8B030D-6E8A-4147-A177-3AD203B41FA5}">
                      <a16:colId xmlns:a16="http://schemas.microsoft.com/office/drawing/2014/main" val="1862130334"/>
                    </a:ext>
                  </a:extLst>
                </a:gridCol>
                <a:gridCol w="2945384">
                  <a:extLst>
                    <a:ext uri="{9D8B030D-6E8A-4147-A177-3AD203B41FA5}">
                      <a16:colId xmlns:a16="http://schemas.microsoft.com/office/drawing/2014/main" val="2369377392"/>
                    </a:ext>
                  </a:extLst>
                </a:gridCol>
              </a:tblGrid>
              <a:tr h="50833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活動計画</a:t>
                      </a: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啓蒙活動</a:t>
                      </a: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と</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情報共有の仕組み作り</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87049777"/>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197812095"/>
                  </a:ext>
                </a:extLst>
              </a:tr>
              <a:tr h="51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コンプライアンス事案</a:t>
                      </a: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への</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「通報窓口」設置　　</a:t>
                      </a:r>
                      <a:r>
                        <a:rPr lang="ja-JP" altLang="ja-JP" sz="9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ja-JP" altLang="ja-JP" sz="2000" kern="100" dirty="0">
                        <a:solidFill>
                          <a:srgbClr val="CC0066"/>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8716964"/>
                  </a:ext>
                </a:extLst>
              </a:tr>
              <a:tr h="3453384">
                <a:tc>
                  <a:txBody>
                    <a:bodyPr/>
                    <a:lstStyle/>
                    <a:p>
                      <a:r>
                        <a:rPr kumimoji="1" lang="ja-JP" altLang="en-US" sz="1800" dirty="0">
                          <a:latin typeface="Meiryo UI" panose="020B0604030504040204" pitchFamily="50" charset="-128"/>
                          <a:ea typeface="Meiryo UI" panose="020B0604030504040204" pitchFamily="50" charset="-128"/>
                        </a:rPr>
                        <a:t>設置：</a:t>
                      </a:r>
                      <a:r>
                        <a:rPr kumimoji="1" lang="en-US" altLang="ja-JP" sz="1800"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月開設</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受信者：理事長</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ｺﾝﾌﾟﾗｲｱﾝｽ委員長</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9491875"/>
                  </a:ext>
                </a:extLst>
              </a:tr>
            </a:tbl>
          </a:graphicData>
        </a:graphic>
      </p:graphicFrame>
      <p:sp>
        <p:nvSpPr>
          <p:cNvPr id="4" name="テキスト ボックス 3">
            <a:extLst>
              <a:ext uri="{FF2B5EF4-FFF2-40B4-BE49-F238E27FC236}">
                <a16:creationId xmlns:a16="http://schemas.microsoft.com/office/drawing/2014/main" id="{6FA5B1BF-8A1B-0F1E-4982-161D94CC9405}"/>
              </a:ext>
            </a:extLst>
          </p:cNvPr>
          <p:cNvSpPr txBox="1"/>
          <p:nvPr/>
        </p:nvSpPr>
        <p:spPr>
          <a:xfrm>
            <a:off x="164122" y="213089"/>
            <a:ext cx="8842718" cy="836126"/>
          </a:xfrm>
          <a:prstGeom prst="rect">
            <a:avLst/>
          </a:prstGeom>
          <a:solidFill>
            <a:srgbClr val="CCFFFF"/>
          </a:solidFill>
          <a:ln w="38100">
            <a:solidFill>
              <a:srgbClr val="CCFFFF"/>
            </a:solidFill>
          </a:ln>
        </p:spPr>
        <p:txBody>
          <a:bodyPr wrap="square" rtlCol="0">
            <a:spAutoFit/>
          </a:bodyPr>
          <a:lstStyle/>
          <a:p>
            <a:r>
              <a:rPr lang="ja-JP" altLang="en-US" sz="2400" b="1" kern="100" dirty="0">
                <a:solidFill>
                  <a:srgbClr val="0000FF"/>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400" b="1" kern="100" dirty="0">
                <a:solidFill>
                  <a:srgbClr val="0000FF"/>
                </a:solidFill>
                <a:effectLst/>
                <a:latin typeface="Meiryo UI" panose="020B0604030504040204" pitchFamily="50" charset="-128"/>
                <a:ea typeface="Meiryo UI" panose="020B0604030504040204" pitchFamily="50" charset="-128"/>
                <a:cs typeface="ＭＳ 明朝" panose="02020609040205080304" pitchFamily="17" charset="-128"/>
              </a:rPr>
              <a:t>活動方針　「事案への対応」から「未然防止活動」へ</a:t>
            </a:r>
            <a:endParaRPr lang="en-US" altLang="ja-JP" sz="2400" b="1" kern="100" dirty="0">
              <a:solidFill>
                <a:srgbClr val="0000FF"/>
              </a:solidFill>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1000"/>
              </a:lnSpc>
            </a:pP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600" b="1"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sz="1600" b="1" kern="100" dirty="0">
                <a:latin typeface="Meiryo UI" panose="020B0604030504040204" pitchFamily="50" charset="-128"/>
                <a:ea typeface="Meiryo UI" panose="020B0604030504040204" pitchFamily="50" charset="-128"/>
                <a:cs typeface="ＭＳ 明朝" panose="02020609040205080304" pitchFamily="17" charset="-128"/>
              </a:rPr>
              <a:t>※ </a:t>
            </a:r>
            <a:r>
              <a:rPr lang="ja-JP" altLang="ja-JP" sz="1600" b="1" kern="100" dirty="0">
                <a:effectLst/>
                <a:latin typeface="Meiryo UI" panose="020B0604030504040204" pitchFamily="50" charset="-128"/>
                <a:ea typeface="Meiryo UI" panose="020B0604030504040204" pitchFamily="50" charset="-128"/>
                <a:cs typeface="ＭＳ 明朝" panose="02020609040205080304" pitchFamily="17" charset="-128"/>
              </a:rPr>
              <a:t>未然防止活動とは：“選手を守る･保護者を守る･指導者を守る”ことへの取組み</a:t>
            </a: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3B1BCE15-5719-9576-F5A5-3C2453245563}"/>
              </a:ext>
            </a:extLst>
          </p:cNvPr>
          <p:cNvSpPr/>
          <p:nvPr/>
        </p:nvSpPr>
        <p:spPr>
          <a:xfrm>
            <a:off x="405442" y="4193031"/>
            <a:ext cx="2536166" cy="2512858"/>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画像予定</a:t>
            </a:r>
          </a:p>
        </p:txBody>
      </p:sp>
      <p:sp>
        <p:nvSpPr>
          <p:cNvPr id="3" name="テキスト ボックス 2">
            <a:extLst>
              <a:ext uri="{FF2B5EF4-FFF2-40B4-BE49-F238E27FC236}">
                <a16:creationId xmlns:a16="http://schemas.microsoft.com/office/drawing/2014/main" id="{437E282B-D4E5-BE07-E366-46C2A7750A6C}"/>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15</a:t>
            </a:r>
          </a:p>
        </p:txBody>
      </p:sp>
      <p:graphicFrame>
        <p:nvGraphicFramePr>
          <p:cNvPr id="6" name="表 8">
            <a:extLst>
              <a:ext uri="{FF2B5EF4-FFF2-40B4-BE49-F238E27FC236}">
                <a16:creationId xmlns:a16="http://schemas.microsoft.com/office/drawing/2014/main" id="{F0777DF7-8217-47A4-853C-A980DB902C66}"/>
              </a:ext>
            </a:extLst>
          </p:cNvPr>
          <p:cNvGraphicFramePr>
            <a:graphicFrameLocks noGrp="1"/>
          </p:cNvGraphicFramePr>
          <p:nvPr>
            <p:extLst>
              <p:ext uri="{D42A27DB-BD31-4B8C-83A1-F6EECF244321}">
                <p14:modId xmlns:p14="http://schemas.microsoft.com/office/powerpoint/2010/main" val="2204985572"/>
              </p:ext>
            </p:extLst>
          </p:nvPr>
        </p:nvGraphicFramePr>
        <p:xfrm>
          <a:off x="153924" y="1220757"/>
          <a:ext cx="8836152" cy="5583251"/>
        </p:xfrm>
        <a:graphic>
          <a:graphicData uri="http://schemas.openxmlformats.org/drawingml/2006/table">
            <a:tbl>
              <a:tblPr firstRow="1" bandRow="1">
                <a:tableStyleId>{5C22544A-7EE6-4342-B048-85BDC9FD1C3A}</a:tableStyleId>
              </a:tblPr>
              <a:tblGrid>
                <a:gridCol w="2945384">
                  <a:extLst>
                    <a:ext uri="{9D8B030D-6E8A-4147-A177-3AD203B41FA5}">
                      <a16:colId xmlns:a16="http://schemas.microsoft.com/office/drawing/2014/main" val="2093116857"/>
                    </a:ext>
                  </a:extLst>
                </a:gridCol>
                <a:gridCol w="2945384">
                  <a:extLst>
                    <a:ext uri="{9D8B030D-6E8A-4147-A177-3AD203B41FA5}">
                      <a16:colId xmlns:a16="http://schemas.microsoft.com/office/drawing/2014/main" val="1862130334"/>
                    </a:ext>
                  </a:extLst>
                </a:gridCol>
                <a:gridCol w="2945384">
                  <a:extLst>
                    <a:ext uri="{9D8B030D-6E8A-4147-A177-3AD203B41FA5}">
                      <a16:colId xmlns:a16="http://schemas.microsoft.com/office/drawing/2014/main" val="2369377392"/>
                    </a:ext>
                  </a:extLst>
                </a:gridCol>
              </a:tblGrid>
              <a:tr h="50833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活動計画</a:t>
                      </a: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啓蒙活動</a:t>
                      </a: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と</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情報共有の仕組み作り</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87049777"/>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197812095"/>
                  </a:ext>
                </a:extLst>
              </a:tr>
              <a:tr h="51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コンプライアンス事案</a:t>
                      </a: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への</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「通報窓口」設置　　</a:t>
                      </a:r>
                      <a:r>
                        <a:rPr lang="ja-JP" altLang="ja-JP" sz="9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ja-JP" altLang="ja-JP" sz="2000" kern="100" dirty="0">
                        <a:solidFill>
                          <a:srgbClr val="CC0066"/>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コンプライアンス</a:t>
                      </a: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情報サイト</a:t>
                      </a:r>
                      <a:r>
                        <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開設</a:t>
                      </a:r>
                      <a:endPar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8716964"/>
                  </a:ext>
                </a:extLst>
              </a:tr>
              <a:tr h="3453384">
                <a:tc>
                  <a:txBody>
                    <a:bodyPr/>
                    <a:lstStyle/>
                    <a:p>
                      <a:r>
                        <a:rPr kumimoji="1" lang="ja-JP" altLang="en-US" sz="1800" dirty="0">
                          <a:latin typeface="Meiryo UI" panose="020B0604030504040204" pitchFamily="50" charset="-128"/>
                          <a:ea typeface="Meiryo UI" panose="020B0604030504040204" pitchFamily="50" charset="-128"/>
                        </a:rPr>
                        <a:t>設置：</a:t>
                      </a:r>
                      <a:r>
                        <a:rPr kumimoji="1" lang="en-US" altLang="ja-JP" sz="1800"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月開設</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受信者：理事長</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ｺﾝﾌﾟﾗｲｱﾝｽ委員長</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rPr>
                        <a:t>表記：</a:t>
                      </a:r>
                      <a:r>
                        <a:rPr kumimoji="1" lang="en-US" altLang="ja-JP" sz="1800"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月開設</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内容：各種情報掲載</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＊ｺﾝﾌﾟﾗｲｱﾝｽ規定</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＊処分基準</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＊共有</a:t>
                      </a:r>
                      <a:r>
                        <a:rPr kumimoji="1" lang="en-US" altLang="ja-JP" sz="1800" dirty="0">
                          <a:latin typeface="Meiryo UI" panose="020B0604030504040204" pitchFamily="50" charset="-128"/>
                          <a:ea typeface="Meiryo UI" panose="020B0604030504040204" pitchFamily="50" charset="-128"/>
                        </a:rPr>
                        <a:t>BOOK</a:t>
                      </a:r>
                    </a:p>
                    <a:p>
                      <a:r>
                        <a:rPr kumimoji="1" lang="ja-JP" altLang="en-US" sz="1800" dirty="0">
                          <a:latin typeface="Meiryo UI" panose="020B0604030504040204" pitchFamily="50" charset="-128"/>
                          <a:ea typeface="Meiryo UI" panose="020B0604030504040204" pitchFamily="50" charset="-128"/>
                        </a:rPr>
                        <a:t>　　今後、情報を追記へ</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9491875"/>
                  </a:ext>
                </a:extLst>
              </a:tr>
            </a:tbl>
          </a:graphicData>
        </a:graphic>
      </p:graphicFrame>
      <p:sp>
        <p:nvSpPr>
          <p:cNvPr id="11" name="正方形/長方形 10">
            <a:extLst>
              <a:ext uri="{FF2B5EF4-FFF2-40B4-BE49-F238E27FC236}">
                <a16:creationId xmlns:a16="http://schemas.microsoft.com/office/drawing/2014/main" id="{717138AE-3F40-310C-89D0-0A70A4AFD202}"/>
              </a:ext>
            </a:extLst>
          </p:cNvPr>
          <p:cNvSpPr/>
          <p:nvPr/>
        </p:nvSpPr>
        <p:spPr>
          <a:xfrm>
            <a:off x="405442" y="4193031"/>
            <a:ext cx="2536166" cy="2512858"/>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画像予定</a:t>
            </a:r>
          </a:p>
        </p:txBody>
      </p:sp>
      <p:grpSp>
        <p:nvGrpSpPr>
          <p:cNvPr id="13" name="グループ化 12">
            <a:extLst>
              <a:ext uri="{FF2B5EF4-FFF2-40B4-BE49-F238E27FC236}">
                <a16:creationId xmlns:a16="http://schemas.microsoft.com/office/drawing/2014/main" id="{C76D98F9-47FD-C17B-E334-BC3A94A2FBC4}"/>
              </a:ext>
            </a:extLst>
          </p:cNvPr>
          <p:cNvGrpSpPr/>
          <p:nvPr/>
        </p:nvGrpSpPr>
        <p:grpSpPr>
          <a:xfrm>
            <a:off x="3175677" y="5249864"/>
            <a:ext cx="2796918" cy="1051560"/>
            <a:chOff x="3175677" y="4719512"/>
            <a:chExt cx="2796918" cy="1051560"/>
          </a:xfrm>
        </p:grpSpPr>
        <p:pic>
          <p:nvPicPr>
            <p:cNvPr id="14" name="図 13">
              <a:extLst>
                <a:ext uri="{FF2B5EF4-FFF2-40B4-BE49-F238E27FC236}">
                  <a16:creationId xmlns:a16="http://schemas.microsoft.com/office/drawing/2014/main" id="{04C858C7-7A9E-2D3F-19B6-8C16EB8C29E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75677" y="4719512"/>
              <a:ext cx="2796918" cy="1051560"/>
            </a:xfrm>
            <a:prstGeom prst="rect">
              <a:avLst/>
            </a:prstGeom>
          </p:spPr>
        </p:pic>
        <p:sp>
          <p:nvSpPr>
            <p:cNvPr id="15" name="楕円 14">
              <a:extLst>
                <a:ext uri="{FF2B5EF4-FFF2-40B4-BE49-F238E27FC236}">
                  <a16:creationId xmlns:a16="http://schemas.microsoft.com/office/drawing/2014/main" id="{093A6DB5-17BF-CE0D-69F4-4AF2EBB79B99}"/>
                </a:ext>
              </a:extLst>
            </p:cNvPr>
            <p:cNvSpPr/>
            <p:nvPr/>
          </p:nvSpPr>
          <p:spPr>
            <a:xfrm>
              <a:off x="4880344" y="4960089"/>
              <a:ext cx="313661" cy="207335"/>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 name="直線矢印コネクタ 15">
            <a:extLst>
              <a:ext uri="{FF2B5EF4-FFF2-40B4-BE49-F238E27FC236}">
                <a16:creationId xmlns:a16="http://schemas.microsoft.com/office/drawing/2014/main" id="{7690030E-0B7D-E737-258F-E99BE469AE6B}"/>
              </a:ext>
            </a:extLst>
          </p:cNvPr>
          <p:cNvCxnSpPr/>
          <p:nvPr/>
        </p:nvCxnSpPr>
        <p:spPr>
          <a:xfrm>
            <a:off x="5038344" y="4901184"/>
            <a:ext cx="0" cy="530352"/>
          </a:xfrm>
          <a:prstGeom prst="straightConnector1">
            <a:avLst/>
          </a:prstGeom>
          <a:ln w="76200">
            <a:solidFill>
              <a:srgbClr val="FF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7" name="表 8">
            <a:extLst>
              <a:ext uri="{FF2B5EF4-FFF2-40B4-BE49-F238E27FC236}">
                <a16:creationId xmlns:a16="http://schemas.microsoft.com/office/drawing/2014/main" id="{07A26DA7-F2E8-22C2-8541-465EEA01D233}"/>
              </a:ext>
            </a:extLst>
          </p:cNvPr>
          <p:cNvGraphicFramePr>
            <a:graphicFrameLocks noGrp="1"/>
          </p:cNvGraphicFramePr>
          <p:nvPr>
            <p:extLst>
              <p:ext uri="{D42A27DB-BD31-4B8C-83A1-F6EECF244321}">
                <p14:modId xmlns:p14="http://schemas.microsoft.com/office/powerpoint/2010/main" val="2728173166"/>
              </p:ext>
            </p:extLst>
          </p:nvPr>
        </p:nvGraphicFramePr>
        <p:xfrm>
          <a:off x="170688" y="1213799"/>
          <a:ext cx="8836152" cy="5583251"/>
        </p:xfrm>
        <a:graphic>
          <a:graphicData uri="http://schemas.openxmlformats.org/drawingml/2006/table">
            <a:tbl>
              <a:tblPr firstRow="1" bandRow="1">
                <a:tableStyleId>{5C22544A-7EE6-4342-B048-85BDC9FD1C3A}</a:tableStyleId>
              </a:tblPr>
              <a:tblGrid>
                <a:gridCol w="2945384">
                  <a:extLst>
                    <a:ext uri="{9D8B030D-6E8A-4147-A177-3AD203B41FA5}">
                      <a16:colId xmlns:a16="http://schemas.microsoft.com/office/drawing/2014/main" val="2093116857"/>
                    </a:ext>
                  </a:extLst>
                </a:gridCol>
                <a:gridCol w="2945384">
                  <a:extLst>
                    <a:ext uri="{9D8B030D-6E8A-4147-A177-3AD203B41FA5}">
                      <a16:colId xmlns:a16="http://schemas.microsoft.com/office/drawing/2014/main" val="1862130334"/>
                    </a:ext>
                  </a:extLst>
                </a:gridCol>
                <a:gridCol w="2945384">
                  <a:extLst>
                    <a:ext uri="{9D8B030D-6E8A-4147-A177-3AD203B41FA5}">
                      <a16:colId xmlns:a16="http://schemas.microsoft.com/office/drawing/2014/main" val="2369377392"/>
                    </a:ext>
                  </a:extLst>
                </a:gridCol>
              </a:tblGrid>
              <a:tr h="50833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活動計画</a:t>
                      </a: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啓蒙活動</a:t>
                      </a:r>
                      <a:r>
                        <a:rPr lang="ja-JP" altLang="en-US"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と</a:t>
                      </a:r>
                      <a:r>
                        <a:rPr lang="ja-JP" altLang="ja-JP" sz="1800" b="1" kern="10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rPr>
                        <a:t>情報共有の仕組み作り</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87049777"/>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197812095"/>
                  </a:ext>
                </a:extLst>
              </a:tr>
              <a:tr h="51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コンプライアンス事案</a:t>
                      </a: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への</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「通報窓口」設置　　</a:t>
                      </a:r>
                      <a:r>
                        <a:rPr lang="ja-JP" altLang="ja-JP" sz="9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ja-JP" altLang="ja-JP" sz="2000" kern="100" dirty="0">
                        <a:solidFill>
                          <a:srgbClr val="CC0066"/>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コンプライアンス</a:t>
                      </a: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情報サイト</a:t>
                      </a:r>
                      <a:r>
                        <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開設</a:t>
                      </a:r>
                      <a:endPar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コンプライアンス</a:t>
                      </a:r>
                      <a:endPar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研修会</a:t>
                      </a:r>
                      <a:r>
                        <a:rPr lang="en-US" altLang="ja-JP" sz="2000" b="1" kern="100" dirty="0">
                          <a:solidFill>
                            <a:srgbClr val="CC0066"/>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000" b="1" kern="100" dirty="0">
                          <a:effectLst/>
                          <a:latin typeface="Meiryo UI" panose="020B0604030504040204" pitchFamily="50" charset="-128"/>
                          <a:ea typeface="Meiryo UI" panose="020B0604030504040204" pitchFamily="50" charset="-128"/>
                          <a:cs typeface="ＭＳ 明朝" panose="02020609040205080304" pitchFamily="17" charset="-128"/>
                        </a:rPr>
                        <a:t>の</a:t>
                      </a:r>
                      <a:r>
                        <a:rPr lang="ja-JP" altLang="ja-JP" sz="2000" b="1" kern="100" dirty="0">
                          <a:effectLst/>
                          <a:latin typeface="Meiryo UI" panose="020B0604030504040204" pitchFamily="50" charset="-128"/>
                          <a:ea typeface="Meiryo UI" panose="020B0604030504040204" pitchFamily="50" charset="-128"/>
                          <a:cs typeface="ＭＳ 明朝" panose="02020609040205080304" pitchFamily="17" charset="-128"/>
                        </a:rPr>
                        <a:t>開催</a:t>
                      </a:r>
                      <a:endParaRPr lang="en-US" altLang="ja-JP" sz="2000" b="1" kern="100" dirty="0">
                        <a:effectLst/>
                        <a:latin typeface="Meiryo UI" panose="020B0604030504040204" pitchFamily="50" charset="-128"/>
                        <a:ea typeface="Meiryo UI" panose="020B0604030504040204" pitchFamily="50" charset="-128"/>
                        <a:cs typeface="ＭＳ 明朝" panose="02020609040205080304" pitchFamily="17"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8716964"/>
                  </a:ext>
                </a:extLst>
              </a:tr>
              <a:tr h="3453384">
                <a:tc>
                  <a:txBody>
                    <a:bodyPr/>
                    <a:lstStyle/>
                    <a:p>
                      <a:r>
                        <a:rPr kumimoji="1" lang="ja-JP" altLang="en-US" sz="1800" dirty="0">
                          <a:latin typeface="Meiryo UI" panose="020B0604030504040204" pitchFamily="50" charset="-128"/>
                          <a:ea typeface="Meiryo UI" panose="020B0604030504040204" pitchFamily="50" charset="-128"/>
                        </a:rPr>
                        <a:t>設置：</a:t>
                      </a:r>
                      <a:r>
                        <a:rPr kumimoji="1" lang="en-US" altLang="ja-JP" sz="1800"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月開設</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受信者：理事長</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ｺﾝﾌﾟﾗｲｱﾝｽ委員長</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rPr>
                        <a:t>表記：</a:t>
                      </a:r>
                      <a:r>
                        <a:rPr kumimoji="1" lang="en-US" altLang="ja-JP" sz="1800"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月開設</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内容：各種情報掲載</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＊ｺﾝﾌﾟﾗｲｱﾝｽ規定</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＊処分基準</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＊共有</a:t>
                      </a:r>
                      <a:r>
                        <a:rPr kumimoji="1" lang="en-US" altLang="ja-JP" sz="1800" dirty="0">
                          <a:latin typeface="Meiryo UI" panose="020B0604030504040204" pitchFamily="50" charset="-128"/>
                          <a:ea typeface="Meiryo UI" panose="020B0604030504040204" pitchFamily="50" charset="-128"/>
                        </a:rPr>
                        <a:t>BOOK</a:t>
                      </a:r>
                    </a:p>
                    <a:p>
                      <a:r>
                        <a:rPr kumimoji="1" lang="ja-JP" altLang="en-US" sz="1800" dirty="0">
                          <a:latin typeface="Meiryo UI" panose="020B0604030504040204" pitchFamily="50" charset="-128"/>
                          <a:ea typeface="Meiryo UI" panose="020B0604030504040204" pitchFamily="50" charset="-128"/>
                        </a:rPr>
                        <a:t>　　今後、情報を追記へ</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rPr>
                        <a:t>開催時期：</a:t>
                      </a:r>
                      <a:r>
                        <a:rPr kumimoji="1" lang="en-US" altLang="ja-JP" sz="1800" dirty="0">
                          <a:latin typeface="Meiryo UI" panose="020B0604030504040204" pitchFamily="50" charset="-128"/>
                          <a:ea typeface="Meiryo UI" panose="020B0604030504040204" pitchFamily="50" charset="-128"/>
                        </a:rPr>
                        <a:t>5or7</a:t>
                      </a:r>
                      <a:r>
                        <a:rPr kumimoji="1" lang="ja-JP" altLang="en-US" sz="1800" dirty="0">
                          <a:latin typeface="Meiryo UI" panose="020B0604030504040204" pitchFamily="50" charset="-128"/>
                          <a:ea typeface="Meiryo UI" panose="020B0604030504040204" pitchFamily="50" charset="-128"/>
                        </a:rPr>
                        <a:t>月</a:t>
                      </a: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予定</a:t>
                      </a:r>
                      <a:r>
                        <a:rPr kumimoji="1" lang="en-US" altLang="ja-JP" sz="1800" dirty="0">
                          <a:latin typeface="Meiryo UI" panose="020B0604030504040204" pitchFamily="50" charset="-128"/>
                          <a:ea typeface="Meiryo UI" panose="020B0604030504040204" pitchFamily="50" charset="-128"/>
                        </a:rPr>
                        <a:t>)</a:t>
                      </a:r>
                    </a:p>
                    <a:p>
                      <a:r>
                        <a:rPr kumimoji="1" lang="ja-JP" altLang="en-US" sz="1800" dirty="0">
                          <a:latin typeface="Meiryo UI" panose="020B0604030504040204" pitchFamily="50" charset="-128"/>
                          <a:ea typeface="Meiryo UI" panose="020B0604030504040204" pitchFamily="50" charset="-128"/>
                        </a:rPr>
                        <a:t>対象者：チーム代表</a:t>
                      </a: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監督、</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及び保護者代表</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講師：外部講師</a:t>
                      </a:r>
                      <a:r>
                        <a:rPr kumimoji="1" lang="en-US" altLang="ja-JP" sz="1800" dirty="0">
                          <a:latin typeface="Meiryo UI" panose="020B0604030504040204" pitchFamily="50" charset="-128"/>
                          <a:ea typeface="Meiryo UI" panose="020B0604030504040204" pitchFamily="50" charset="-128"/>
                        </a:rPr>
                        <a:t>&amp;</a:t>
                      </a:r>
                      <a:r>
                        <a:rPr kumimoji="1" lang="ja-JP" altLang="en-US" sz="1800" dirty="0">
                          <a:latin typeface="Meiryo UI" panose="020B0604030504040204" pitchFamily="50" charset="-128"/>
                          <a:ea typeface="Meiryo UI" panose="020B0604030504040204" pitchFamily="50" charset="-128"/>
                        </a:rPr>
                        <a:t>県小連</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内容：知識習得</a:t>
                      </a: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事案事例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共有</a:t>
                      </a:r>
                      <a:r>
                        <a:rPr kumimoji="1" lang="en-US" altLang="ja-JP" sz="1800" dirty="0">
                          <a:latin typeface="Meiryo UI" panose="020B0604030504040204" pitchFamily="50" charset="-128"/>
                          <a:ea typeface="Meiryo UI" panose="020B0604030504040204" pitchFamily="50" charset="-128"/>
                        </a:rPr>
                        <a:t>BOOK</a:t>
                      </a:r>
                      <a:r>
                        <a:rPr kumimoji="1" lang="ja-JP" altLang="en-US" sz="1800" dirty="0">
                          <a:latin typeface="Meiryo UI" panose="020B0604030504040204" pitchFamily="50" charset="-128"/>
                          <a:ea typeface="Meiryo UI" panose="020B0604030504040204" pitchFamily="50" charset="-128"/>
                        </a:rPr>
                        <a:t>活用など</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endParaRPr kumimoji="1" lang="ja-JP" altLang="en-US" sz="1800" dirty="0">
                        <a:latin typeface="Meiryo UI" panose="020B0604030504040204" pitchFamily="50" charset="-128"/>
                        <a:ea typeface="Meiryo UI" panose="020B0604030504040204" pitchFamily="50"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9491875"/>
                  </a:ext>
                </a:extLst>
              </a:tr>
            </a:tbl>
          </a:graphicData>
        </a:graphic>
      </p:graphicFrame>
      <p:pic>
        <p:nvPicPr>
          <p:cNvPr id="18" name="図 17">
            <a:extLst>
              <a:ext uri="{FF2B5EF4-FFF2-40B4-BE49-F238E27FC236}">
                <a16:creationId xmlns:a16="http://schemas.microsoft.com/office/drawing/2014/main" id="{68D9B08A-D066-0562-57DD-3B1A49A1143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35982" y="4370586"/>
            <a:ext cx="1633076" cy="2328345"/>
          </a:xfrm>
          <a:prstGeom prst="rect">
            <a:avLst/>
          </a:prstGeom>
          <a:ln w="9525">
            <a:solidFill>
              <a:schemeClr val="tx2">
                <a:lumMod val="40000"/>
                <a:lumOff val="60000"/>
              </a:schemeClr>
            </a:solidFill>
          </a:ln>
        </p:spPr>
      </p:pic>
      <p:sp>
        <p:nvSpPr>
          <p:cNvPr id="19" name="正方形/長方形 18">
            <a:extLst>
              <a:ext uri="{FF2B5EF4-FFF2-40B4-BE49-F238E27FC236}">
                <a16:creationId xmlns:a16="http://schemas.microsoft.com/office/drawing/2014/main" id="{F1AA4081-C92D-7A69-7671-986529235A09}"/>
              </a:ext>
            </a:extLst>
          </p:cNvPr>
          <p:cNvSpPr/>
          <p:nvPr/>
        </p:nvSpPr>
        <p:spPr>
          <a:xfrm>
            <a:off x="422206" y="4186073"/>
            <a:ext cx="2536166" cy="2512858"/>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画像予定</a:t>
            </a:r>
          </a:p>
        </p:txBody>
      </p:sp>
      <p:grpSp>
        <p:nvGrpSpPr>
          <p:cNvPr id="20" name="グループ化 19">
            <a:extLst>
              <a:ext uri="{FF2B5EF4-FFF2-40B4-BE49-F238E27FC236}">
                <a16:creationId xmlns:a16="http://schemas.microsoft.com/office/drawing/2014/main" id="{F81C7C73-FE5F-E99D-745C-4AE5982FA4CD}"/>
              </a:ext>
            </a:extLst>
          </p:cNvPr>
          <p:cNvGrpSpPr/>
          <p:nvPr/>
        </p:nvGrpSpPr>
        <p:grpSpPr>
          <a:xfrm>
            <a:off x="3192441" y="5242906"/>
            <a:ext cx="2796918" cy="1051560"/>
            <a:chOff x="3175677" y="4719512"/>
            <a:chExt cx="2796918" cy="1051560"/>
          </a:xfrm>
        </p:grpSpPr>
        <p:pic>
          <p:nvPicPr>
            <p:cNvPr id="21" name="図 20">
              <a:extLst>
                <a:ext uri="{FF2B5EF4-FFF2-40B4-BE49-F238E27FC236}">
                  <a16:creationId xmlns:a16="http://schemas.microsoft.com/office/drawing/2014/main" id="{A577D22B-5F03-394C-C61B-D4380F91AA0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75677" y="4719512"/>
              <a:ext cx="2796918" cy="1051560"/>
            </a:xfrm>
            <a:prstGeom prst="rect">
              <a:avLst/>
            </a:prstGeom>
          </p:spPr>
        </p:pic>
        <p:sp>
          <p:nvSpPr>
            <p:cNvPr id="22" name="楕円 21">
              <a:extLst>
                <a:ext uri="{FF2B5EF4-FFF2-40B4-BE49-F238E27FC236}">
                  <a16:creationId xmlns:a16="http://schemas.microsoft.com/office/drawing/2014/main" id="{49C8D790-3F67-4379-9B41-9076BD0C3B2D}"/>
                </a:ext>
              </a:extLst>
            </p:cNvPr>
            <p:cNvSpPr/>
            <p:nvPr/>
          </p:nvSpPr>
          <p:spPr>
            <a:xfrm>
              <a:off x="4880344" y="4960089"/>
              <a:ext cx="313661" cy="207335"/>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矢印コネクタ 22">
            <a:extLst>
              <a:ext uri="{FF2B5EF4-FFF2-40B4-BE49-F238E27FC236}">
                <a16:creationId xmlns:a16="http://schemas.microsoft.com/office/drawing/2014/main" id="{77520C1F-6CB2-95E7-B766-C1273B80A25E}"/>
              </a:ext>
            </a:extLst>
          </p:cNvPr>
          <p:cNvCxnSpPr/>
          <p:nvPr/>
        </p:nvCxnSpPr>
        <p:spPr>
          <a:xfrm>
            <a:off x="5055108" y="4894226"/>
            <a:ext cx="0" cy="530352"/>
          </a:xfrm>
          <a:prstGeom prst="straightConnector1">
            <a:avLst/>
          </a:prstGeom>
          <a:ln w="76200">
            <a:solidFill>
              <a:srgbClr val="FF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1"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4235455" cy="646331"/>
          </a:xfrm>
          <a:prstGeom prst="rect">
            <a:avLst/>
          </a:prstGeom>
          <a:noFill/>
          <a:ln>
            <a:noFill/>
          </a:ln>
          <a:effectLst/>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匿名通報</a:t>
            </a:r>
            <a:r>
              <a:rPr kumimoji="1" lang="en-US" altLang="ja-JP" sz="3600" b="1"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の捉え方</a:t>
            </a:r>
            <a:endParaRPr kumimoji="1" lang="en-US" altLang="ja-JP" sz="36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6B11940-9069-AEE0-EE05-A553774A42B2}"/>
              </a:ext>
            </a:extLst>
          </p:cNvPr>
          <p:cNvSpPr/>
          <p:nvPr/>
        </p:nvSpPr>
        <p:spPr>
          <a:xfrm>
            <a:off x="500335" y="1293969"/>
            <a:ext cx="2208363" cy="120769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70C0"/>
                </a:solidFill>
                <a:latin typeface="Meiryo UI" panose="020B0604030504040204" pitchFamily="50" charset="-128"/>
                <a:ea typeface="Meiryo UI" panose="020B0604030504040204" pitchFamily="50" charset="-128"/>
              </a:rPr>
              <a:t>従来</a:t>
            </a:r>
          </a:p>
        </p:txBody>
      </p:sp>
      <p:sp>
        <p:nvSpPr>
          <p:cNvPr id="7" name="正方形/長方形 6">
            <a:extLst>
              <a:ext uri="{FF2B5EF4-FFF2-40B4-BE49-F238E27FC236}">
                <a16:creationId xmlns:a16="http://schemas.microsoft.com/office/drawing/2014/main" id="{BC73460A-02AC-0F00-8403-49B7243C6332}"/>
              </a:ext>
            </a:extLst>
          </p:cNvPr>
          <p:cNvSpPr/>
          <p:nvPr/>
        </p:nvSpPr>
        <p:spPr>
          <a:xfrm>
            <a:off x="3232032" y="1293969"/>
            <a:ext cx="5428891" cy="1207698"/>
          </a:xfrm>
          <a:prstGeom prst="rect">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70C0"/>
                </a:solidFill>
                <a:latin typeface="Meiryo UI" panose="020B0604030504040204" pitchFamily="50" charset="-128"/>
                <a:ea typeface="Meiryo UI" panose="020B0604030504040204" pitchFamily="50" charset="-128"/>
              </a:rPr>
              <a:t>通報として取り扱わない方向</a:t>
            </a:r>
            <a:endParaRPr kumimoji="1" lang="en-US" altLang="ja-JP" sz="2800" dirty="0">
              <a:solidFill>
                <a:srgbClr val="0070C0"/>
              </a:solidFill>
              <a:latin typeface="Meiryo UI" panose="020B0604030504040204" pitchFamily="50" charset="-128"/>
              <a:ea typeface="Meiryo UI" panose="020B0604030504040204" pitchFamily="50" charset="-128"/>
            </a:endParaRPr>
          </a:p>
          <a:p>
            <a:r>
              <a:rPr kumimoji="1" lang="ja-JP" altLang="en-US" sz="2400" dirty="0">
                <a:solidFill>
                  <a:srgbClr val="0070C0"/>
                </a:solidFill>
                <a:latin typeface="Meiryo UI" panose="020B0604030504040204" pitchFamily="50" charset="-128"/>
                <a:ea typeface="Meiryo UI" panose="020B0604030504040204" pitchFamily="50" charset="-128"/>
              </a:rPr>
              <a:t>（とは言え対応するものも多々あり）</a:t>
            </a:r>
            <a:endParaRPr kumimoji="1" lang="ja-JP" altLang="en-US" sz="2800" dirty="0">
              <a:solidFill>
                <a:srgbClr val="0070C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F760282-9AF8-C51E-2D3C-CC382230C2AF}"/>
              </a:ext>
            </a:extLst>
          </p:cNvPr>
          <p:cNvSpPr/>
          <p:nvPr/>
        </p:nvSpPr>
        <p:spPr>
          <a:xfrm>
            <a:off x="500335" y="3156227"/>
            <a:ext cx="2208363" cy="1207698"/>
          </a:xfrm>
          <a:prstGeom prst="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2">
                    <a:lumMod val="75000"/>
                  </a:schemeClr>
                </a:solidFill>
                <a:latin typeface="Meiryo UI" panose="020B0604030504040204" pitchFamily="50" charset="-128"/>
                <a:ea typeface="Meiryo UI" panose="020B0604030504040204" pitchFamily="50" charset="-128"/>
              </a:rPr>
              <a:t>これから</a:t>
            </a:r>
          </a:p>
        </p:txBody>
      </p:sp>
      <p:sp>
        <p:nvSpPr>
          <p:cNvPr id="13" name="正方形/長方形 12">
            <a:extLst>
              <a:ext uri="{FF2B5EF4-FFF2-40B4-BE49-F238E27FC236}">
                <a16:creationId xmlns:a16="http://schemas.microsoft.com/office/drawing/2014/main" id="{F551622F-65AF-5F53-6A3F-0CBF71F7F9DF}"/>
              </a:ext>
            </a:extLst>
          </p:cNvPr>
          <p:cNvSpPr/>
          <p:nvPr/>
        </p:nvSpPr>
        <p:spPr>
          <a:xfrm>
            <a:off x="3232032" y="3156227"/>
            <a:ext cx="5428891" cy="1207698"/>
          </a:xfrm>
          <a:prstGeom prst="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「通報」と捉え対応へ</a:t>
            </a:r>
          </a:p>
        </p:txBody>
      </p:sp>
      <p:sp>
        <p:nvSpPr>
          <p:cNvPr id="14" name="正方形/長方形 13">
            <a:extLst>
              <a:ext uri="{FF2B5EF4-FFF2-40B4-BE49-F238E27FC236}">
                <a16:creationId xmlns:a16="http://schemas.microsoft.com/office/drawing/2014/main" id="{BE95AFCC-9EA0-0AD3-D490-B750CAFA1083}"/>
              </a:ext>
            </a:extLst>
          </p:cNvPr>
          <p:cNvSpPr/>
          <p:nvPr/>
        </p:nvSpPr>
        <p:spPr>
          <a:xfrm>
            <a:off x="698742" y="4724402"/>
            <a:ext cx="7832785" cy="1978327"/>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児童福祉法第</a:t>
            </a:r>
            <a:r>
              <a:rPr kumimoji="1" lang="en-US" altLang="ja-JP" sz="1600" b="1" dirty="0">
                <a:solidFill>
                  <a:schemeClr val="tx1"/>
                </a:solidFill>
                <a:latin typeface="Meiryo UI" panose="020B0604030504040204" pitchFamily="50" charset="-128"/>
                <a:ea typeface="Meiryo UI" panose="020B0604030504040204" pitchFamily="50" charset="-128"/>
              </a:rPr>
              <a:t>25</a:t>
            </a:r>
            <a:r>
              <a:rPr kumimoji="1" lang="ja-JP" altLang="en-US" sz="1600" b="1" dirty="0">
                <a:solidFill>
                  <a:schemeClr val="tx1"/>
                </a:solidFill>
                <a:latin typeface="Meiryo UI" panose="020B0604030504040204" pitchFamily="50" charset="-128"/>
                <a:ea typeface="Meiryo UI" panose="020B0604030504040204" pitchFamily="50" charset="-128"/>
              </a:rPr>
              <a:t>条</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rPr>
              <a:t>要保護児童を発見した場合は、これを市町村、都道府県の設置する福祉事務所若しくは児童相談所又は児童委員を介して市町村、都道府県の設置する福祉事業所若しくは</a:t>
            </a:r>
            <a:r>
              <a:rPr kumimoji="1" lang="ja-JP" altLang="en-US" sz="1400" b="1" dirty="0">
                <a:solidFill>
                  <a:srgbClr val="CC0066"/>
                </a:solidFill>
                <a:latin typeface="Meiryo UI" panose="020B0604030504040204" pitchFamily="50" charset="-128"/>
                <a:ea typeface="Meiryo UI" panose="020B0604030504040204" pitchFamily="50" charset="-128"/>
              </a:rPr>
              <a:t>児童相談所に通告しなければならない</a:t>
            </a:r>
            <a:endParaRPr kumimoji="1" lang="en-US" altLang="ja-JP" sz="1400" b="1" dirty="0">
              <a:solidFill>
                <a:srgbClr val="CC0066"/>
              </a:solidFill>
              <a:latin typeface="Meiryo UI" panose="020B0604030504040204" pitchFamily="50" charset="-128"/>
              <a:ea typeface="Meiryo UI" panose="020B0604030504040204" pitchFamily="50" charset="-128"/>
            </a:endParaRPr>
          </a:p>
          <a:p>
            <a:pPr>
              <a:lnSpc>
                <a:spcPts val="1500"/>
              </a:lnSpc>
            </a:pPr>
            <a:endParaRPr kumimoji="1" lang="en-US" altLang="ja-JP" sz="1400" b="1" dirty="0">
              <a:solidFill>
                <a:srgbClr val="CC0066"/>
              </a:solidFill>
              <a:latin typeface="Meiryo UI" panose="020B0604030504040204" pitchFamily="50" charset="-128"/>
              <a:ea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rPr>
              <a:t>児童虐待防止法第</a:t>
            </a:r>
            <a:r>
              <a:rPr kumimoji="1" lang="en-US" altLang="ja-JP" sz="1600" b="1" dirty="0">
                <a:solidFill>
                  <a:schemeClr val="tx1"/>
                </a:solidFill>
                <a:latin typeface="Meiryo UI" panose="020B0604030504040204" pitchFamily="50" charset="-128"/>
                <a:ea typeface="Meiryo UI" panose="020B0604030504040204" pitchFamily="50" charset="-128"/>
              </a:rPr>
              <a:t>6</a:t>
            </a:r>
            <a:r>
              <a:rPr kumimoji="1" lang="ja-JP" altLang="en-US" sz="1600" b="1" dirty="0">
                <a:solidFill>
                  <a:schemeClr val="tx1"/>
                </a:solidFill>
                <a:latin typeface="Meiryo UI" panose="020B0604030504040204" pitchFamily="50" charset="-128"/>
                <a:ea typeface="Meiryo UI" panose="020B0604030504040204" pitchFamily="50" charset="-128"/>
              </a:rPr>
              <a:t>条</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rPr>
              <a:t>児童虐待を受けたと思われる児童を発見した者は、速やかに、これを市町村、都道府県の設置する福祉事務所若しくは児童相談所又は児童委員を介して市町村、都道府県の設置する福祉事業所若しくは</a:t>
            </a:r>
            <a:r>
              <a:rPr kumimoji="1" lang="ja-JP" altLang="en-US" sz="1400" b="1" dirty="0">
                <a:solidFill>
                  <a:srgbClr val="CC0066"/>
                </a:solidFill>
                <a:latin typeface="Meiryo UI" panose="020B0604030504040204" pitchFamily="50" charset="-128"/>
                <a:ea typeface="Meiryo UI" panose="020B0604030504040204" pitchFamily="50" charset="-128"/>
              </a:rPr>
              <a:t>児童相談所に通告しなければならない</a:t>
            </a:r>
          </a:p>
        </p:txBody>
      </p:sp>
      <p:sp>
        <p:nvSpPr>
          <p:cNvPr id="16" name="矢印: 下 15">
            <a:extLst>
              <a:ext uri="{FF2B5EF4-FFF2-40B4-BE49-F238E27FC236}">
                <a16:creationId xmlns:a16="http://schemas.microsoft.com/office/drawing/2014/main" id="{6AE05B43-4756-1491-7AD3-7EAAD2BB0DE1}"/>
              </a:ext>
            </a:extLst>
          </p:cNvPr>
          <p:cNvSpPr/>
          <p:nvPr/>
        </p:nvSpPr>
        <p:spPr>
          <a:xfrm>
            <a:off x="4285892" y="2656419"/>
            <a:ext cx="3321169" cy="327804"/>
          </a:xfrm>
          <a:prstGeom prst="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2">
                    <a:lumMod val="75000"/>
                  </a:schemeClr>
                </a:solidFill>
              </a:ln>
              <a:solidFill>
                <a:schemeClr val="tx2">
                  <a:lumMod val="75000"/>
                </a:schemeClr>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E38DD36E-F947-1757-AE1D-DD68B4500689}"/>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11010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FA5B1BF-8A1B-0F1E-4982-161D94CC9405}"/>
              </a:ext>
            </a:extLst>
          </p:cNvPr>
          <p:cNvSpPr txBox="1"/>
          <p:nvPr/>
        </p:nvSpPr>
        <p:spPr>
          <a:xfrm>
            <a:off x="715992" y="1714220"/>
            <a:ext cx="7720641" cy="2693045"/>
          </a:xfrm>
          <a:prstGeom prst="rect">
            <a:avLst/>
          </a:prstGeom>
          <a:noFill/>
          <a:ln w="38100">
            <a:solidFill>
              <a:srgbClr val="FF9966"/>
            </a:solidFill>
          </a:ln>
        </p:spPr>
        <p:txBody>
          <a:bodyPr wrap="square" rtlCol="0">
            <a:spAutoFit/>
          </a:bodyPr>
          <a:lstStyle/>
          <a:p>
            <a:pPr algn="ctr"/>
            <a:r>
              <a:rPr lang="ja-JP" altLang="en-US" sz="4800" b="1" kern="100" dirty="0">
                <a:effectLst/>
                <a:latin typeface="Meiryo UI" panose="020B0604030504040204" pitchFamily="50" charset="-128"/>
                <a:ea typeface="Meiryo UI" panose="020B0604030504040204" pitchFamily="50" charset="-128"/>
                <a:cs typeface="ＭＳ 明朝" panose="02020609040205080304" pitchFamily="17" charset="-128"/>
              </a:rPr>
              <a:t>動画視聴</a:t>
            </a:r>
            <a:endParaRPr lang="en-US" altLang="ja-JP" sz="4800" b="1" kern="100" dirty="0">
              <a:effectLst/>
              <a:latin typeface="Meiryo UI" panose="020B0604030504040204" pitchFamily="50" charset="-128"/>
              <a:ea typeface="Meiryo UI" panose="020B0604030504040204" pitchFamily="50" charset="-128"/>
              <a:cs typeface="ＭＳ 明朝" panose="02020609040205080304" pitchFamily="17" charset="-128"/>
            </a:endParaRPr>
          </a:p>
          <a:p>
            <a:pPr algn="ctr">
              <a:lnSpc>
                <a:spcPts val="3000"/>
              </a:lnSpc>
            </a:pPr>
            <a:endParaRPr lang="en-US" altLang="ja-JP" sz="48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4800" b="1" kern="100" dirty="0">
                <a:effectLst/>
                <a:latin typeface="Meiryo UI" panose="020B0604030504040204" pitchFamily="50" charset="-128"/>
                <a:ea typeface="Meiryo UI" panose="020B0604030504040204" pitchFamily="50" charset="-128"/>
                <a:cs typeface="Times New Roman" panose="02020603050405020304" pitchFamily="18" charset="0"/>
              </a:rPr>
              <a:t>「暴言」</a:t>
            </a:r>
            <a:endParaRPr lang="en-US" altLang="ja-JP" sz="48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4800" b="1" kern="100" dirty="0">
                <a:latin typeface="Meiryo UI" panose="020B0604030504040204" pitchFamily="50" charset="-128"/>
                <a:ea typeface="Meiryo UI" panose="020B0604030504040204" pitchFamily="50" charset="-128"/>
                <a:cs typeface="Times New Roman" panose="02020603050405020304" pitchFamily="18" charset="0"/>
              </a:rPr>
              <a:t>5:07</a:t>
            </a:r>
          </a:p>
        </p:txBody>
      </p:sp>
      <p:sp>
        <p:nvSpPr>
          <p:cNvPr id="6" name="テキスト ボックス 5">
            <a:extLst>
              <a:ext uri="{FF2B5EF4-FFF2-40B4-BE49-F238E27FC236}">
                <a16:creationId xmlns:a16="http://schemas.microsoft.com/office/drawing/2014/main" id="{F0526D9F-4EC9-1163-244E-47137EA287BE}"/>
              </a:ext>
            </a:extLst>
          </p:cNvPr>
          <p:cNvSpPr txBox="1"/>
          <p:nvPr/>
        </p:nvSpPr>
        <p:spPr>
          <a:xfrm>
            <a:off x="2286000" y="4721085"/>
            <a:ext cx="4572000" cy="923330"/>
          </a:xfrm>
          <a:prstGeom prst="rect">
            <a:avLst/>
          </a:prstGeom>
          <a:noFill/>
        </p:spPr>
        <p:txBody>
          <a:bodyPr wrap="square">
            <a:spAutoFit/>
          </a:bodyPr>
          <a:lstStyle/>
          <a:p>
            <a:pPr algn="ctr"/>
            <a:r>
              <a:rPr lang="en-US" altLang="ja-JP" sz="1800" b="1" kern="100" dirty="0">
                <a:latin typeface="Meiryo UI" panose="020B0604030504040204" pitchFamily="50" charset="-128"/>
                <a:ea typeface="Meiryo UI" panose="020B0604030504040204" pitchFamily="50" charset="-128"/>
                <a:cs typeface="Times New Roman" panose="02020603050405020304" pitchFamily="18" charset="0"/>
                <a:hlinkClick r:id="rId2"/>
              </a:rPr>
              <a:t>https://www.japan-sports.or.jp/women/tabid1331.html#ch3</a:t>
            </a:r>
            <a:endParaRPr lang="en-US" altLang="ja-JP" sz="1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147F2270-C6C2-D79D-2B32-B470CDD2F973}"/>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344501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1FA737B-000D-4967-CE9C-CDB963DE078B}"/>
              </a:ext>
            </a:extLst>
          </p:cNvPr>
          <p:cNvSpPr txBox="1"/>
          <p:nvPr/>
        </p:nvSpPr>
        <p:spPr>
          <a:xfrm>
            <a:off x="344471" y="884584"/>
            <a:ext cx="8437221" cy="5370701"/>
          </a:xfrm>
          <a:prstGeom prst="rect">
            <a:avLst/>
          </a:prstGeom>
          <a:noFill/>
          <a:ln w="38100">
            <a:solidFill>
              <a:schemeClr val="bg1">
                <a:lumMod val="85000"/>
              </a:schemeClr>
            </a:solidFill>
          </a:ln>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rPr>
              <a:t>最後に、</a:t>
            </a:r>
            <a:endParaRPr kumimoji="1" lang="en-US" altLang="ja-JP" sz="3600" b="1" dirty="0">
              <a:latin typeface="Meiryo UI" panose="020B0604030504040204" pitchFamily="50" charset="-128"/>
              <a:ea typeface="Meiryo UI" panose="020B0604030504040204" pitchFamily="50" charset="-128"/>
            </a:endParaRPr>
          </a:p>
          <a:p>
            <a:pPr>
              <a:lnSpc>
                <a:spcPts val="2000"/>
              </a:lnSpc>
            </a:pP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千葉県小連は、今後取組みを加速し、他都府県との足並みを揃えるようにしていきます。</a:t>
            </a:r>
            <a:endParaRPr kumimoji="1" lang="en-US" altLang="ja-JP" sz="3200" dirty="0">
              <a:latin typeface="Meiryo UI" panose="020B0604030504040204" pitchFamily="50" charset="-128"/>
              <a:ea typeface="Meiryo UI" panose="020B0604030504040204" pitchFamily="50" charset="-128"/>
            </a:endParaRPr>
          </a:p>
          <a:p>
            <a:pPr>
              <a:lnSpc>
                <a:spcPts val="2000"/>
              </a:lnSpc>
            </a:pP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毎年提出いただく</a:t>
            </a:r>
            <a:r>
              <a:rPr kumimoji="1" lang="en-US" altLang="ja-JP" sz="3200" b="1" dirty="0">
                <a:latin typeface="Meiryo UI" panose="020B0604030504040204" pitchFamily="50" charset="-128"/>
                <a:ea typeface="Meiryo UI" panose="020B0604030504040204" pitchFamily="50" charset="-128"/>
              </a:rPr>
              <a:t>｢</a:t>
            </a:r>
            <a:r>
              <a:rPr kumimoji="1" lang="ja-JP" altLang="en-US" sz="3200" b="1" dirty="0">
                <a:latin typeface="Meiryo UI" panose="020B0604030504040204" pitchFamily="50" charset="-128"/>
                <a:ea typeface="Meiryo UI" panose="020B0604030504040204" pitchFamily="50" charset="-128"/>
              </a:rPr>
              <a:t>宣言書</a:t>
            </a:r>
            <a:r>
              <a:rPr kumimoji="1" lang="en-US" altLang="ja-JP" sz="3200" b="1" dirty="0">
                <a:latin typeface="Meiryo UI" panose="020B0604030504040204" pitchFamily="50" charset="-128"/>
                <a:ea typeface="Meiryo UI" panose="020B0604030504040204" pitchFamily="50" charset="-128"/>
              </a:rPr>
              <a:t>｣</a:t>
            </a:r>
            <a:r>
              <a:rPr kumimoji="1" lang="ja-JP" altLang="en-US" sz="3200" b="1" dirty="0">
                <a:latin typeface="Meiryo UI" panose="020B0604030504040204" pitchFamily="50" charset="-128"/>
                <a:ea typeface="Meiryo UI" panose="020B0604030504040204" pitchFamily="50" charset="-128"/>
              </a:rPr>
              <a:t>は、</a:t>
            </a:r>
            <a:r>
              <a:rPr kumimoji="1" lang="en-US" altLang="ja-JP" sz="3200" b="1" dirty="0">
                <a:latin typeface="Meiryo UI" panose="020B0604030504040204" pitchFamily="50" charset="-128"/>
                <a:ea typeface="Meiryo UI" panose="020B0604030504040204" pitchFamily="50" charset="-128"/>
              </a:rPr>
              <a:t>｢</a:t>
            </a:r>
            <a:r>
              <a:rPr kumimoji="1" lang="ja-JP" altLang="en-US" sz="3200" b="1" dirty="0">
                <a:latin typeface="Meiryo UI" panose="020B0604030504040204" pitchFamily="50" charset="-128"/>
                <a:ea typeface="Meiryo UI" panose="020B0604030504040204" pitchFamily="50" charset="-128"/>
              </a:rPr>
              <a:t>コンプライアンス規定順守」をお約束いただいたもの</a:t>
            </a:r>
            <a:r>
              <a:rPr kumimoji="1" lang="ja-JP" altLang="en-US" sz="3200" dirty="0">
                <a:latin typeface="Meiryo UI" panose="020B0604030504040204" pitchFamily="50" charset="-128"/>
                <a:ea typeface="Meiryo UI" panose="020B0604030504040204" pitchFamily="50" charset="-128"/>
              </a:rPr>
              <a:t>、</a:t>
            </a:r>
            <a:endParaRPr kumimoji="1" lang="en-US" altLang="ja-JP" sz="3200" dirty="0">
              <a:latin typeface="Meiryo UI" panose="020B0604030504040204" pitchFamily="50" charset="-128"/>
              <a:ea typeface="Meiryo UI" panose="020B0604030504040204" pitchFamily="50" charset="-128"/>
            </a:endParaRPr>
          </a:p>
          <a:p>
            <a:pPr>
              <a:lnSpc>
                <a:spcPts val="2000"/>
              </a:lnSpc>
            </a:pP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ぜひ、指導者の皆様には、県小連とともに</a:t>
            </a:r>
            <a:endParaRPr kumimoji="1" lang="en-US" altLang="ja-JP" sz="3200" dirty="0">
              <a:latin typeface="Meiryo UI" panose="020B0604030504040204" pitchFamily="50" charset="-128"/>
              <a:ea typeface="Meiryo UI" panose="020B0604030504040204" pitchFamily="50" charset="-128"/>
            </a:endParaRPr>
          </a:p>
          <a:p>
            <a:pPr>
              <a:lnSpc>
                <a:spcPts val="1500"/>
              </a:lnSpc>
            </a:pPr>
            <a:endParaRPr kumimoji="1" lang="en-US" altLang="ja-JP" sz="3200" dirty="0">
              <a:latin typeface="Meiryo UI" panose="020B0604030504040204" pitchFamily="50" charset="-128"/>
              <a:ea typeface="Meiryo UI" panose="020B0604030504040204" pitchFamily="50" charset="-128"/>
            </a:endParaRPr>
          </a:p>
          <a:p>
            <a:pPr algn="ctr"/>
            <a:r>
              <a:rPr kumimoji="1" lang="en-US" altLang="ja-JP" sz="4000" b="1" dirty="0">
                <a:solidFill>
                  <a:srgbClr val="CC0066"/>
                </a:solidFill>
                <a:latin typeface="Meiryo UI" panose="020B0604030504040204" pitchFamily="50" charset="-128"/>
                <a:ea typeface="Meiryo UI" panose="020B0604030504040204" pitchFamily="50" charset="-128"/>
              </a:rPr>
              <a:t>｢</a:t>
            </a:r>
            <a:r>
              <a:rPr kumimoji="1" lang="ja-JP" altLang="en-US" sz="4000" b="1" dirty="0">
                <a:solidFill>
                  <a:srgbClr val="CC0066"/>
                </a:solidFill>
                <a:latin typeface="Meiryo UI" panose="020B0604030504040204" pitchFamily="50" charset="-128"/>
                <a:ea typeface="Meiryo UI" panose="020B0604030504040204" pitchFamily="50" charset="-128"/>
              </a:rPr>
              <a:t>ど真ん中に子供のいる千葉県小連</a:t>
            </a:r>
            <a:r>
              <a:rPr kumimoji="1" lang="en-US" altLang="ja-JP" sz="4000" b="1" dirty="0">
                <a:solidFill>
                  <a:srgbClr val="CC0066"/>
                </a:solidFill>
                <a:latin typeface="Meiryo UI" panose="020B0604030504040204" pitchFamily="50" charset="-128"/>
                <a:ea typeface="Meiryo UI" panose="020B0604030504040204" pitchFamily="50" charset="-128"/>
              </a:rPr>
              <a:t>｣</a:t>
            </a:r>
          </a:p>
          <a:p>
            <a:pPr>
              <a:lnSpc>
                <a:spcPts val="1500"/>
              </a:lnSpc>
            </a:pPr>
            <a:endParaRPr kumimoji="1" lang="en-US" altLang="ja-JP" sz="3600" dirty="0">
              <a:solidFill>
                <a:srgbClr val="CC0066"/>
              </a:solidFill>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作りにご理解、ご尽力、宜しくお願い致します。</a:t>
            </a:r>
          </a:p>
        </p:txBody>
      </p:sp>
      <p:sp>
        <p:nvSpPr>
          <p:cNvPr id="3" name="テキスト ボックス 2">
            <a:extLst>
              <a:ext uri="{FF2B5EF4-FFF2-40B4-BE49-F238E27FC236}">
                <a16:creationId xmlns:a16="http://schemas.microsoft.com/office/drawing/2014/main" id="{74B76DFB-59CE-D26B-A36C-D37A864DFB31}"/>
              </a:ext>
            </a:extLst>
          </p:cNvPr>
          <p:cNvSpPr txBox="1"/>
          <p:nvPr/>
        </p:nvSpPr>
        <p:spPr>
          <a:xfrm>
            <a:off x="8733994" y="6504311"/>
            <a:ext cx="412292"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325154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13C96F1-716B-80E7-E80B-6228E7CE6762}"/>
              </a:ext>
            </a:extLst>
          </p:cNvPr>
          <p:cNvSpPr txBox="1"/>
          <p:nvPr/>
        </p:nvSpPr>
        <p:spPr>
          <a:xfrm>
            <a:off x="1063752" y="1701534"/>
            <a:ext cx="7157224" cy="3800784"/>
          </a:xfrm>
          <a:prstGeom prst="rect">
            <a:avLst/>
          </a:prstGeom>
          <a:noFill/>
          <a:ln>
            <a:noFill/>
          </a:ln>
          <a:effectLst/>
        </p:spPr>
        <p:txBody>
          <a:bodyPr wrap="square" rtlCol="0" anchor="t">
            <a:spAutoFit/>
          </a:bodyPr>
          <a:lstStyle/>
          <a:p>
            <a:pPr marL="361950" indent="-361950">
              <a:lnSpc>
                <a:spcPts val="7500"/>
              </a:lnSpc>
              <a:buFont typeface="Wingdings" panose="05000000000000000000" pitchFamily="2" charset="2"/>
              <a:buChar char="l"/>
            </a:pPr>
            <a:r>
              <a:rPr kumimoji="1" lang="ja-JP" altLang="en-US" sz="3600" dirty="0">
                <a:latin typeface="Meiryo UI" panose="020B0604030504040204" pitchFamily="50" charset="-128"/>
                <a:ea typeface="Meiryo UI" panose="020B0604030504040204" pitchFamily="50" charset="-128"/>
              </a:rPr>
              <a:t>コンプライアンスで大切なこと</a:t>
            </a:r>
            <a:endParaRPr kumimoji="1" lang="en-US" altLang="ja-JP" sz="3600" dirty="0">
              <a:latin typeface="Meiryo UI" panose="020B0604030504040204" pitchFamily="50" charset="-128"/>
              <a:ea typeface="Meiryo UI" panose="020B0604030504040204" pitchFamily="50" charset="-128"/>
            </a:endParaRPr>
          </a:p>
          <a:p>
            <a:pPr marL="361950" indent="-361950">
              <a:lnSpc>
                <a:spcPts val="7500"/>
              </a:lnSpc>
              <a:buFont typeface="Wingdings" panose="05000000000000000000" pitchFamily="2" charset="2"/>
              <a:buChar char="l"/>
            </a:pPr>
            <a:r>
              <a:rPr kumimoji="1" lang="en-US" altLang="ja-JP" sz="3600" dirty="0">
                <a:latin typeface="Meiryo UI" panose="020B0604030504040204" pitchFamily="50" charset="-128"/>
                <a:ea typeface="Meiryo UI" panose="020B0604030504040204" pitchFamily="50" charset="-128"/>
              </a:rPr>
              <a:t>23</a:t>
            </a:r>
            <a:r>
              <a:rPr kumimoji="1" lang="ja-JP" altLang="en-US" sz="3600" dirty="0">
                <a:latin typeface="Meiryo UI" panose="020B0604030504040204" pitchFamily="50" charset="-128"/>
                <a:ea typeface="Meiryo UI" panose="020B0604030504040204" pitchFamily="50" charset="-128"/>
              </a:rPr>
              <a:t>年度コンプライアンス事案の状況</a:t>
            </a:r>
            <a:endParaRPr kumimoji="1" lang="en-US" altLang="ja-JP" sz="3600" dirty="0">
              <a:latin typeface="Meiryo UI" panose="020B0604030504040204" pitchFamily="50" charset="-128"/>
              <a:ea typeface="Meiryo UI" panose="020B0604030504040204" pitchFamily="50" charset="-128"/>
            </a:endParaRPr>
          </a:p>
          <a:p>
            <a:pPr marL="361950" indent="-361950">
              <a:lnSpc>
                <a:spcPts val="7500"/>
              </a:lnSpc>
              <a:buFont typeface="Wingdings" panose="05000000000000000000" pitchFamily="2" charset="2"/>
              <a:buChar char="l"/>
            </a:pPr>
            <a:r>
              <a:rPr kumimoji="1" lang="ja-JP" altLang="en-US" sz="3600" dirty="0">
                <a:latin typeface="Meiryo UI" panose="020B0604030504040204" pitchFamily="50" charset="-128"/>
                <a:ea typeface="Meiryo UI" panose="020B0604030504040204" pitchFamily="50" charset="-128"/>
              </a:rPr>
              <a:t>知っておくべき</a:t>
            </a:r>
            <a:r>
              <a:rPr kumimoji="1" lang="en-US" altLang="ja-JP" sz="3600" dirty="0">
                <a:latin typeface="Meiryo UI" panose="020B0604030504040204" pitchFamily="50" charset="-128"/>
                <a:ea typeface="Meiryo UI" panose="020B0604030504040204" pitchFamily="50" charset="-128"/>
              </a:rPr>
              <a:t>4</a:t>
            </a:r>
            <a:r>
              <a:rPr kumimoji="1" lang="ja-JP" altLang="en-US" sz="3600" dirty="0">
                <a:latin typeface="Meiryo UI" panose="020B0604030504040204" pitchFamily="50" charset="-128"/>
                <a:ea typeface="Meiryo UI" panose="020B0604030504040204" pitchFamily="50" charset="-128"/>
              </a:rPr>
              <a:t>つの知識</a:t>
            </a:r>
            <a:endParaRPr kumimoji="1" lang="en-US" altLang="ja-JP" sz="3600" dirty="0">
              <a:latin typeface="Meiryo UI" panose="020B0604030504040204" pitchFamily="50" charset="-128"/>
              <a:ea typeface="Meiryo UI" panose="020B0604030504040204" pitchFamily="50" charset="-128"/>
            </a:endParaRPr>
          </a:p>
          <a:p>
            <a:pPr marL="361950" indent="-361950">
              <a:lnSpc>
                <a:spcPts val="7500"/>
              </a:lnSpc>
              <a:buFont typeface="Wingdings" panose="05000000000000000000" pitchFamily="2" charset="2"/>
              <a:buChar char="l"/>
            </a:pPr>
            <a:r>
              <a:rPr kumimoji="1" lang="ja-JP" altLang="en-US" sz="3600" dirty="0">
                <a:latin typeface="Meiryo UI" panose="020B0604030504040204" pitchFamily="50" charset="-128"/>
                <a:ea typeface="Meiryo UI" panose="020B0604030504040204" pitchFamily="50" charset="-128"/>
              </a:rPr>
              <a:t>千葉県小連の</a:t>
            </a:r>
            <a:r>
              <a:rPr kumimoji="1" lang="en-US" altLang="ja-JP" sz="3600" dirty="0">
                <a:latin typeface="Meiryo UI" panose="020B0604030504040204" pitchFamily="50" charset="-128"/>
                <a:ea typeface="Meiryo UI" panose="020B0604030504040204" pitchFamily="50" charset="-128"/>
              </a:rPr>
              <a:t>24</a:t>
            </a:r>
            <a:r>
              <a:rPr kumimoji="1" lang="ja-JP" altLang="en-US" sz="3600" dirty="0">
                <a:latin typeface="Meiryo UI" panose="020B0604030504040204" pitchFamily="50" charset="-128"/>
                <a:ea typeface="Meiryo UI" panose="020B0604030504040204" pitchFamily="50" charset="-128"/>
              </a:rPr>
              <a:t>年度取組み</a:t>
            </a:r>
          </a:p>
        </p:txBody>
      </p:sp>
      <p:sp>
        <p:nvSpPr>
          <p:cNvPr id="3" name="テキスト ボックス 2">
            <a:extLst>
              <a:ext uri="{FF2B5EF4-FFF2-40B4-BE49-F238E27FC236}">
                <a16:creationId xmlns:a16="http://schemas.microsoft.com/office/drawing/2014/main" id="{BDC1E89C-1B11-8183-9AAA-E3BA01230CA1}"/>
              </a:ext>
            </a:extLst>
          </p:cNvPr>
          <p:cNvSpPr txBox="1"/>
          <p:nvPr/>
        </p:nvSpPr>
        <p:spPr>
          <a:xfrm>
            <a:off x="190001" y="138019"/>
            <a:ext cx="3781805" cy="646331"/>
          </a:xfrm>
          <a:prstGeom prst="rect">
            <a:avLst/>
          </a:prstGeom>
          <a:noFill/>
          <a:ln>
            <a:noFill/>
          </a:ln>
          <a:effectLst/>
        </p:spPr>
        <p:txBody>
          <a:bodyPr wrap="none" rtlCol="0">
            <a:spAutoFit/>
          </a:bodyPr>
          <a:lstStyle/>
          <a:p>
            <a:r>
              <a:rPr kumimoji="1" lang="ja-JP" altLang="en-US" sz="3600" b="1" dirty="0">
                <a:latin typeface="Meiryo UI" panose="020B0604030504040204" pitchFamily="50" charset="-128"/>
                <a:ea typeface="Meiryo UI" panose="020B0604030504040204" pitchFamily="50" charset="-128"/>
              </a:rPr>
              <a:t>本日のご紹介内容</a:t>
            </a:r>
            <a:endParaRPr kumimoji="1" lang="en-US" altLang="ja-JP" sz="36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EAAE9D24-B67A-22B2-F02C-69947D033953}"/>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37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B029C7-18D9-64F7-A6EE-808085C44F9C}"/>
              </a:ext>
            </a:extLst>
          </p:cNvPr>
          <p:cNvSpPr txBox="1"/>
          <p:nvPr/>
        </p:nvSpPr>
        <p:spPr>
          <a:xfrm>
            <a:off x="2128061" y="5627334"/>
            <a:ext cx="4887877" cy="523220"/>
          </a:xfrm>
          <a:prstGeom prst="rect">
            <a:avLst/>
          </a:prstGeom>
          <a:solidFill>
            <a:schemeClr val="bg1"/>
          </a:solidFill>
          <a:ln w="38100">
            <a:noFill/>
          </a:ln>
        </p:spPr>
        <p:txBody>
          <a:bodyPr wrap="none" rtlCol="0">
            <a:spAutoFit/>
          </a:bodyPr>
          <a:lstStyle/>
          <a:p>
            <a:pPr algn="ctr"/>
            <a:r>
              <a:rPr kumimoji="1" lang="ja-JP" altLang="en-US" sz="2800" dirty="0">
                <a:latin typeface="Meiryo UI" panose="020B0604030504040204" pitchFamily="50" charset="-128"/>
                <a:ea typeface="Meiryo UI" panose="020B0604030504040204" pitchFamily="50" charset="-128"/>
              </a:rPr>
              <a:t>千葉県小学生バレーボール連盟</a:t>
            </a:r>
            <a:endParaRPr kumimoji="1"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024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3879588" cy="646331"/>
          </a:xfrm>
          <a:prstGeom prst="rect">
            <a:avLst/>
          </a:prstGeom>
          <a:noFill/>
          <a:ln>
            <a:noFill/>
          </a:ln>
          <a:effectLst/>
        </p:spPr>
        <p:txBody>
          <a:bodyPr wrap="none" rtlCol="0">
            <a:spAutoFit/>
          </a:bodyPr>
          <a:lstStyle/>
          <a:p>
            <a:r>
              <a:rPr kumimoji="1" lang="ja-JP" altLang="en-US" sz="3600" b="1" dirty="0">
                <a:latin typeface="Meiryo UI" panose="020B0604030504040204" pitchFamily="50" charset="-128"/>
                <a:ea typeface="Meiryo UI" panose="020B0604030504040204" pitchFamily="50" charset="-128"/>
              </a:rPr>
              <a:t>コンプライアンスとは</a:t>
            </a:r>
            <a:endParaRPr kumimoji="1" lang="en-US" altLang="ja-JP" sz="36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83E201F-344F-DF30-6D20-C6B74A07D83C}"/>
              </a:ext>
            </a:extLst>
          </p:cNvPr>
          <p:cNvSpPr txBox="1"/>
          <p:nvPr/>
        </p:nvSpPr>
        <p:spPr>
          <a:xfrm>
            <a:off x="599588" y="1476422"/>
            <a:ext cx="7975066" cy="4524315"/>
          </a:xfrm>
          <a:prstGeom prst="rect">
            <a:avLst/>
          </a:prstGeom>
          <a:noFill/>
          <a:ln>
            <a:noFill/>
          </a:ln>
          <a:effectLst/>
        </p:spPr>
        <p:txBody>
          <a:bodyPr wrap="square" rtlCol="0" anchor="ctr">
            <a:spAutoFit/>
          </a:bodyPr>
          <a:lstStyle/>
          <a:p>
            <a:r>
              <a:rPr kumimoji="1" lang="ja-JP" altLang="en-US" sz="3600" dirty="0">
                <a:latin typeface="Meiryo UI" panose="020B0604030504040204" pitchFamily="50" charset="-128"/>
                <a:ea typeface="Meiryo UI" panose="020B0604030504040204" pitchFamily="50" charset="-128"/>
              </a:rPr>
              <a:t>コンプライアンスとは、そもそもは</a:t>
            </a:r>
            <a:r>
              <a:rPr kumimoji="1" lang="ja-JP" altLang="en-US" sz="3600" b="1" dirty="0">
                <a:solidFill>
                  <a:srgbClr val="0000FF"/>
                </a:solidFill>
                <a:latin typeface="Meiryo UI" panose="020B0604030504040204" pitchFamily="50" charset="-128"/>
                <a:ea typeface="Meiryo UI" panose="020B0604030504040204" pitchFamily="50" charset="-128"/>
              </a:rPr>
              <a:t>「法令順守」</a:t>
            </a:r>
            <a:r>
              <a:rPr kumimoji="1" lang="ja-JP" altLang="en-US" sz="3600" dirty="0">
                <a:latin typeface="Meiryo UI" panose="020B0604030504040204" pitchFamily="50" charset="-128"/>
                <a:ea typeface="Meiryo UI" panose="020B0604030504040204" pitchFamily="50" charset="-128"/>
              </a:rPr>
              <a:t>という意味です。</a:t>
            </a:r>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現在は、それにとどまらず</a:t>
            </a:r>
            <a:endParaRPr kumimoji="1" lang="en-US" altLang="ja-JP" sz="3600" dirty="0">
              <a:latin typeface="Meiryo UI" panose="020B0604030504040204" pitchFamily="50" charset="-128"/>
              <a:ea typeface="Meiryo UI" panose="020B0604030504040204" pitchFamily="50" charset="-128"/>
            </a:endParaRPr>
          </a:p>
          <a:p>
            <a:r>
              <a:rPr kumimoji="1" lang="ja-JP" altLang="en-US" sz="3600" b="1" dirty="0">
                <a:solidFill>
                  <a:srgbClr val="CC0066"/>
                </a:solidFill>
                <a:latin typeface="Meiryo UI" panose="020B0604030504040204" pitchFamily="50" charset="-128"/>
                <a:ea typeface="Meiryo UI" panose="020B0604030504040204" pitchFamily="50" charset="-128"/>
              </a:rPr>
              <a:t>「その環境での</a:t>
            </a:r>
            <a:r>
              <a:rPr lang="ja-JP" altLang="en-US" sz="3600" b="1" i="0" dirty="0">
                <a:solidFill>
                  <a:srgbClr val="CC0066"/>
                </a:solidFill>
                <a:effectLst/>
                <a:latin typeface="Meiryo UI" panose="020B0604030504040204" pitchFamily="50" charset="-128"/>
                <a:ea typeface="Meiryo UI" panose="020B0604030504040204" pitchFamily="50" charset="-128"/>
              </a:rPr>
              <a:t>ルールや、社会倫理を守るという意味合いを含み、人としての道徳を守りましょう</a:t>
            </a:r>
            <a:r>
              <a:rPr lang="ja-JP" altLang="en-US" sz="3600" b="1" dirty="0">
                <a:solidFill>
                  <a:srgbClr val="CC0066"/>
                </a:solidFill>
                <a:latin typeface="Meiryo UI" panose="020B0604030504040204" pitchFamily="50" charset="-128"/>
                <a:ea typeface="Meiryo UI" panose="020B0604030504040204" pitchFamily="50" charset="-128"/>
              </a:rPr>
              <a:t>」</a:t>
            </a:r>
            <a:endParaRPr lang="en-US" altLang="ja-JP" sz="3600" b="1" dirty="0">
              <a:solidFill>
                <a:srgbClr val="CC0066"/>
              </a:solidFill>
              <a:latin typeface="Meiryo UI" panose="020B0604030504040204" pitchFamily="50" charset="-128"/>
              <a:ea typeface="Meiryo UI" panose="020B0604030504040204" pitchFamily="50" charset="-128"/>
            </a:endParaRPr>
          </a:p>
          <a:p>
            <a:r>
              <a:rPr lang="ja-JP" altLang="en-US" sz="3600" i="0" dirty="0">
                <a:effectLst/>
                <a:latin typeface="Meiryo UI" panose="020B0604030504040204" pitchFamily="50" charset="-128"/>
                <a:ea typeface="Meiryo UI" panose="020B0604030504040204" pitchFamily="50" charset="-128"/>
              </a:rPr>
              <a:t>ということと言われています。</a:t>
            </a:r>
          </a:p>
        </p:txBody>
      </p:sp>
      <p:sp>
        <p:nvSpPr>
          <p:cNvPr id="2" name="テキスト ボックス 1">
            <a:extLst>
              <a:ext uri="{FF2B5EF4-FFF2-40B4-BE49-F238E27FC236}">
                <a16:creationId xmlns:a16="http://schemas.microsoft.com/office/drawing/2014/main" id="{6153383A-3CB1-3EC9-56EB-1DEC157D728B}"/>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2</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83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13C96F1-716B-80E7-E80B-6228E7CE6762}"/>
              </a:ext>
            </a:extLst>
          </p:cNvPr>
          <p:cNvSpPr txBox="1"/>
          <p:nvPr/>
        </p:nvSpPr>
        <p:spPr>
          <a:xfrm>
            <a:off x="1051606" y="3266650"/>
            <a:ext cx="4766369" cy="646331"/>
          </a:xfrm>
          <a:prstGeom prst="rect">
            <a:avLst/>
          </a:prstGeom>
          <a:noFill/>
          <a:ln>
            <a:noFill/>
          </a:ln>
          <a:effectLst/>
        </p:spPr>
        <p:txBody>
          <a:bodyPr wrap="none" rtlCol="0" anchor="ctr">
            <a:spAutoFit/>
          </a:bodyPr>
          <a:lstStyle/>
          <a:p>
            <a:pPr marL="449263" indent="-449263">
              <a:buFont typeface="Wingdings" panose="05000000000000000000" pitchFamily="2" charset="2"/>
              <a:buChar char="l"/>
            </a:pPr>
            <a:r>
              <a:rPr kumimoji="1" lang="ja-JP" altLang="en-US" sz="3600" b="1" dirty="0">
                <a:latin typeface="Meiryo UI" panose="020B0604030504040204" pitchFamily="50" charset="-128"/>
                <a:ea typeface="Meiryo UI" panose="020B0604030504040204" pitchFamily="50" charset="-128"/>
              </a:rPr>
              <a:t>被害者</a:t>
            </a:r>
            <a:r>
              <a:rPr kumimoji="1" lang="ja-JP" altLang="en-US" sz="3600" b="1" dirty="0">
                <a:solidFill>
                  <a:srgbClr val="CC0066"/>
                </a:solidFill>
                <a:latin typeface="Meiryo UI" panose="020B0604030504040204" pitchFamily="50" charset="-128"/>
                <a:ea typeface="Meiryo UI" panose="020B0604030504040204" pitchFamily="50" charset="-128"/>
              </a:rPr>
              <a:t>「救済が第一」</a:t>
            </a:r>
            <a:endParaRPr kumimoji="1" lang="en-US" altLang="ja-JP" sz="3600" b="1" dirty="0">
              <a:solidFill>
                <a:srgbClr val="CC0066"/>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5548314" cy="646331"/>
          </a:xfrm>
          <a:prstGeom prst="rect">
            <a:avLst/>
          </a:prstGeom>
          <a:noFill/>
          <a:ln>
            <a:noFill/>
          </a:ln>
          <a:effectLst/>
        </p:spPr>
        <p:txBody>
          <a:bodyPr wrap="none" rtlCol="0">
            <a:spAutoFit/>
          </a:bodyPr>
          <a:lstStyle/>
          <a:p>
            <a:r>
              <a:rPr kumimoji="1" lang="ja-JP" altLang="en-US" sz="3600" b="1" dirty="0">
                <a:latin typeface="Meiryo UI" panose="020B0604030504040204" pitchFamily="50" charset="-128"/>
                <a:ea typeface="Meiryo UI" panose="020B0604030504040204" pitchFamily="50" charset="-128"/>
              </a:rPr>
              <a:t>コンプライアンスで大切なこと</a:t>
            </a:r>
            <a:endParaRPr kumimoji="1" lang="en-US" altLang="ja-JP" sz="36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C4C2FE0-2BBD-2492-165A-A307E8221162}"/>
              </a:ext>
            </a:extLst>
          </p:cNvPr>
          <p:cNvSpPr txBox="1"/>
          <p:nvPr/>
        </p:nvSpPr>
        <p:spPr>
          <a:xfrm>
            <a:off x="1051606" y="4182811"/>
            <a:ext cx="7172476" cy="646331"/>
          </a:xfrm>
          <a:prstGeom prst="rect">
            <a:avLst/>
          </a:prstGeom>
          <a:noFill/>
          <a:ln>
            <a:noFill/>
          </a:ln>
          <a:effectLst/>
        </p:spPr>
        <p:txBody>
          <a:bodyPr wrap="none" rtlCol="0" anchor="ctr">
            <a:spAutoFit/>
          </a:bodyPr>
          <a:lstStyle/>
          <a:p>
            <a:pPr marL="449263" indent="-449263">
              <a:buFont typeface="Wingdings" panose="05000000000000000000" pitchFamily="2" charset="2"/>
              <a:buChar char="l"/>
            </a:pPr>
            <a:r>
              <a:rPr kumimoji="1" lang="ja-JP" altLang="en-US" sz="3600" b="1" dirty="0">
                <a:latin typeface="Meiryo UI" panose="020B0604030504040204" pitchFamily="50" charset="-128"/>
                <a:ea typeface="Meiryo UI" panose="020B0604030504040204" pitchFamily="50" charset="-128"/>
              </a:rPr>
              <a:t>発生後の対応ではなく</a:t>
            </a:r>
            <a:r>
              <a:rPr kumimoji="1" lang="ja-JP" altLang="en-US" sz="3600" b="1" dirty="0">
                <a:solidFill>
                  <a:srgbClr val="CC0066"/>
                </a:solidFill>
                <a:latin typeface="Meiryo UI" panose="020B0604030504040204" pitchFamily="50" charset="-128"/>
                <a:ea typeface="Meiryo UI" panose="020B0604030504040204" pitchFamily="50" charset="-128"/>
              </a:rPr>
              <a:t>「未然防止」</a:t>
            </a:r>
            <a:endParaRPr kumimoji="1" lang="en-US" altLang="ja-JP" sz="3600" b="1" dirty="0">
              <a:solidFill>
                <a:srgbClr val="CC0066"/>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5764787-69F4-FBF6-04A0-82FCF3373332}"/>
              </a:ext>
            </a:extLst>
          </p:cNvPr>
          <p:cNvSpPr txBox="1"/>
          <p:nvPr/>
        </p:nvSpPr>
        <p:spPr>
          <a:xfrm>
            <a:off x="1051606" y="5098973"/>
            <a:ext cx="6385081" cy="1200329"/>
          </a:xfrm>
          <a:prstGeom prst="rect">
            <a:avLst/>
          </a:prstGeom>
          <a:noFill/>
          <a:ln>
            <a:noFill/>
          </a:ln>
          <a:effectLst/>
        </p:spPr>
        <p:txBody>
          <a:bodyPr wrap="none" rtlCol="0" anchor="ctr">
            <a:spAutoFit/>
          </a:bodyPr>
          <a:lstStyle/>
          <a:p>
            <a:pPr marL="449263" indent="-449263">
              <a:buFont typeface="Wingdings" panose="05000000000000000000" pitchFamily="2" charset="2"/>
              <a:buChar char="l"/>
            </a:pPr>
            <a:r>
              <a:rPr kumimoji="1" lang="ja-JP" altLang="en-US" sz="3600" b="1" dirty="0">
                <a:latin typeface="Meiryo UI" panose="020B0604030504040204" pitchFamily="50" charset="-128"/>
                <a:ea typeface="Meiryo UI" panose="020B0604030504040204" pitchFamily="50" charset="-128"/>
              </a:rPr>
              <a:t>そのために関係者全員の</a:t>
            </a:r>
            <a:endParaRPr kumimoji="1" lang="en-US" altLang="ja-JP" sz="3600" b="1" dirty="0">
              <a:latin typeface="Meiryo UI" panose="020B0604030504040204" pitchFamily="50" charset="-128"/>
              <a:ea typeface="Meiryo UI" panose="020B0604030504040204" pitchFamily="50" charset="-128"/>
            </a:endParaRPr>
          </a:p>
          <a:p>
            <a:r>
              <a:rPr kumimoji="1" lang="ja-JP" altLang="en-US" sz="3600" b="1" dirty="0">
                <a:solidFill>
                  <a:srgbClr val="CC0066"/>
                </a:solidFill>
                <a:latin typeface="Meiryo UI" panose="020B0604030504040204" pitchFamily="50" charset="-128"/>
                <a:ea typeface="Meiryo UI" panose="020B0604030504040204" pitchFamily="50" charset="-128"/>
              </a:rPr>
              <a:t>　　　　　「正しい知識習得･理解」</a:t>
            </a:r>
          </a:p>
        </p:txBody>
      </p:sp>
      <p:sp>
        <p:nvSpPr>
          <p:cNvPr id="9" name="テキスト ボックス 8">
            <a:extLst>
              <a:ext uri="{FF2B5EF4-FFF2-40B4-BE49-F238E27FC236}">
                <a16:creationId xmlns:a16="http://schemas.microsoft.com/office/drawing/2014/main" id="{A889E88C-0920-65B5-FE30-B99640982203}"/>
              </a:ext>
            </a:extLst>
          </p:cNvPr>
          <p:cNvSpPr txBox="1"/>
          <p:nvPr/>
        </p:nvSpPr>
        <p:spPr>
          <a:xfrm>
            <a:off x="611621" y="1460423"/>
            <a:ext cx="7920759" cy="1077218"/>
          </a:xfrm>
          <a:prstGeom prst="rect">
            <a:avLst/>
          </a:prstGeom>
          <a:solidFill>
            <a:schemeClr val="accent4">
              <a:lumMod val="20000"/>
              <a:lumOff val="80000"/>
            </a:schemeClr>
          </a:solidFill>
          <a:ln>
            <a:noFill/>
          </a:ln>
          <a:effectLst/>
          <a:scene3d>
            <a:camera prst="orthographicFront"/>
            <a:lightRig rig="threePt" dir="t"/>
          </a:scene3d>
          <a:sp3d>
            <a:bevelT/>
          </a:sp3d>
        </p:spPr>
        <p:txBody>
          <a:bodyPr wrap="none" rtlCol="0" anchor="ctr">
            <a:spAutoFit/>
          </a:bodyPr>
          <a:lstStyle/>
          <a:p>
            <a:pPr algn="ctr"/>
            <a:r>
              <a:rPr kumimoji="1" lang="ja-JP" altLang="en-US" sz="3200" b="1" dirty="0">
                <a:latin typeface="Meiryo UI" panose="020B0604030504040204" pitchFamily="50" charset="-128"/>
                <a:ea typeface="Meiryo UI" panose="020B0604030504040204" pitchFamily="50" charset="-128"/>
              </a:rPr>
              <a:t>コンプライアンス順守で目指すこと</a:t>
            </a:r>
          </a:p>
          <a:p>
            <a:pPr algn="ctr"/>
            <a:r>
              <a:rPr kumimoji="1" lang="en-US" altLang="ja-JP" sz="3200" b="1" dirty="0">
                <a:solidFill>
                  <a:srgbClr val="0000FF"/>
                </a:solidFill>
                <a:latin typeface="Meiryo UI" panose="020B0604030504040204" pitchFamily="50" charset="-128"/>
                <a:ea typeface="Meiryo UI" panose="020B0604030504040204" pitchFamily="50" charset="-128"/>
              </a:rPr>
              <a:t>｢</a:t>
            </a:r>
            <a:r>
              <a:rPr kumimoji="1" lang="ja-JP" altLang="en-US" sz="3200" b="1" dirty="0">
                <a:solidFill>
                  <a:srgbClr val="0000FF"/>
                </a:solidFill>
                <a:latin typeface="Meiryo UI" panose="020B0604030504040204" pitchFamily="50" charset="-128"/>
                <a:ea typeface="Meiryo UI" panose="020B0604030504040204" pitchFamily="50" charset="-128"/>
              </a:rPr>
              <a:t>子供を守る</a:t>
            </a:r>
            <a:r>
              <a:rPr kumimoji="1" lang="en-US" altLang="ja-JP" sz="3200" b="1" dirty="0">
                <a:solidFill>
                  <a:srgbClr val="0000FF"/>
                </a:solidFill>
                <a:latin typeface="Meiryo UI" panose="020B0604030504040204" pitchFamily="50" charset="-128"/>
                <a:ea typeface="Meiryo UI" panose="020B0604030504040204" pitchFamily="50" charset="-128"/>
              </a:rPr>
              <a:t>｣｢</a:t>
            </a:r>
            <a:r>
              <a:rPr kumimoji="1" lang="ja-JP" altLang="en-US" sz="3200" b="1" dirty="0">
                <a:solidFill>
                  <a:srgbClr val="0000FF"/>
                </a:solidFill>
                <a:latin typeface="Meiryo UI" panose="020B0604030504040204" pitchFamily="50" charset="-128"/>
                <a:ea typeface="Meiryo UI" panose="020B0604030504040204" pitchFamily="50" charset="-128"/>
              </a:rPr>
              <a:t>保護者を守る</a:t>
            </a:r>
            <a:r>
              <a:rPr kumimoji="1" lang="en-US" altLang="ja-JP" sz="3200" b="1" dirty="0">
                <a:solidFill>
                  <a:srgbClr val="0000FF"/>
                </a:solidFill>
                <a:latin typeface="Meiryo UI" panose="020B0604030504040204" pitchFamily="50" charset="-128"/>
                <a:ea typeface="Meiryo UI" panose="020B0604030504040204" pitchFamily="50" charset="-128"/>
              </a:rPr>
              <a:t>｣｢</a:t>
            </a:r>
            <a:r>
              <a:rPr kumimoji="1" lang="ja-JP" altLang="en-US" sz="3200" b="1" dirty="0">
                <a:solidFill>
                  <a:srgbClr val="0000FF"/>
                </a:solidFill>
                <a:latin typeface="Meiryo UI" panose="020B0604030504040204" pitchFamily="50" charset="-128"/>
                <a:ea typeface="Meiryo UI" panose="020B0604030504040204" pitchFamily="50" charset="-128"/>
              </a:rPr>
              <a:t>指導者を守る</a:t>
            </a:r>
            <a:r>
              <a:rPr kumimoji="1" lang="en-US" altLang="ja-JP" sz="3200" b="1" dirty="0">
                <a:solidFill>
                  <a:srgbClr val="0000FF"/>
                </a:solidFill>
                <a:latin typeface="Meiryo UI" panose="020B0604030504040204" pitchFamily="50" charset="-128"/>
                <a:ea typeface="Meiryo UI" panose="020B0604030504040204" pitchFamily="50" charset="-128"/>
              </a:rPr>
              <a:t>｣</a:t>
            </a:r>
          </a:p>
        </p:txBody>
      </p:sp>
      <p:sp>
        <p:nvSpPr>
          <p:cNvPr id="4" name="テキスト ボックス 3">
            <a:extLst>
              <a:ext uri="{FF2B5EF4-FFF2-40B4-BE49-F238E27FC236}">
                <a16:creationId xmlns:a16="http://schemas.microsoft.com/office/drawing/2014/main" id="{EBB1B96D-8519-10A2-AFD1-65BAAFF5CA88}"/>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3</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75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6958956" cy="646331"/>
          </a:xfrm>
          <a:prstGeom prst="rect">
            <a:avLst/>
          </a:prstGeom>
          <a:noFill/>
          <a:ln>
            <a:noFill/>
          </a:ln>
          <a:effectLst/>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23</a:t>
            </a:r>
            <a:r>
              <a:rPr kumimoji="1" lang="ja-JP" altLang="en-US" sz="3600" b="1" dirty="0">
                <a:latin typeface="Meiryo UI" panose="020B0604030504040204" pitchFamily="50" charset="-128"/>
                <a:ea typeface="Meiryo UI" panose="020B0604030504040204" pitchFamily="50" charset="-128"/>
              </a:rPr>
              <a:t>年度コンプライアンス事案の状況</a:t>
            </a:r>
            <a:endParaRPr kumimoji="1" lang="en-US" altLang="ja-JP" sz="36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FA5B1BF-8A1B-0F1E-4982-161D94CC9405}"/>
              </a:ext>
            </a:extLst>
          </p:cNvPr>
          <p:cNvSpPr txBox="1"/>
          <p:nvPr/>
        </p:nvSpPr>
        <p:spPr>
          <a:xfrm>
            <a:off x="293298" y="1069676"/>
            <a:ext cx="4615366" cy="461665"/>
          </a:xfrm>
          <a:prstGeom prst="rect">
            <a:avLst/>
          </a:prstGeom>
          <a:solidFill>
            <a:schemeClr val="bg1">
              <a:lumMod val="95000"/>
            </a:schemeClr>
          </a:solidFill>
          <a:ln w="38100">
            <a:solidFill>
              <a:schemeClr val="bg2"/>
            </a:solidFill>
          </a:ln>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コンプライアンス事案解決件数推移</a:t>
            </a:r>
          </a:p>
        </p:txBody>
      </p:sp>
      <p:pic>
        <p:nvPicPr>
          <p:cNvPr id="2" name="図 1">
            <a:extLst>
              <a:ext uri="{FF2B5EF4-FFF2-40B4-BE49-F238E27FC236}">
                <a16:creationId xmlns:a16="http://schemas.microsoft.com/office/drawing/2014/main" id="{CFF48DEB-C2DC-57C1-5A9B-E8F9AFC2E87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4605" y="2015642"/>
            <a:ext cx="4192218" cy="4514554"/>
          </a:xfrm>
          <a:prstGeom prst="rect">
            <a:avLst/>
          </a:prstGeom>
        </p:spPr>
      </p:pic>
      <p:grpSp>
        <p:nvGrpSpPr>
          <p:cNvPr id="23" name="グループ化 22">
            <a:extLst>
              <a:ext uri="{FF2B5EF4-FFF2-40B4-BE49-F238E27FC236}">
                <a16:creationId xmlns:a16="http://schemas.microsoft.com/office/drawing/2014/main" id="{A874B6F5-1C41-E9C6-536E-3CDB7B69419D}"/>
              </a:ext>
            </a:extLst>
          </p:cNvPr>
          <p:cNvGrpSpPr/>
          <p:nvPr/>
        </p:nvGrpSpPr>
        <p:grpSpPr>
          <a:xfrm>
            <a:off x="1438347" y="3801310"/>
            <a:ext cx="3423494" cy="1867733"/>
            <a:chOff x="4572000" y="2015642"/>
            <a:chExt cx="3423494" cy="1867733"/>
          </a:xfrm>
        </p:grpSpPr>
        <p:sp>
          <p:nvSpPr>
            <p:cNvPr id="18" name="テキスト ボックス 17">
              <a:extLst>
                <a:ext uri="{FF2B5EF4-FFF2-40B4-BE49-F238E27FC236}">
                  <a16:creationId xmlns:a16="http://schemas.microsoft.com/office/drawing/2014/main" id="{D57704C7-4E4F-0548-99F9-178EB5F9611E}"/>
                </a:ext>
              </a:extLst>
            </p:cNvPr>
            <p:cNvSpPr txBox="1"/>
            <p:nvPr/>
          </p:nvSpPr>
          <p:spPr>
            <a:xfrm>
              <a:off x="4572000" y="2015642"/>
              <a:ext cx="3423494" cy="1867733"/>
            </a:xfrm>
            <a:prstGeom prst="irregularSeal2">
              <a:avLst/>
            </a:prstGeom>
            <a:solidFill>
              <a:schemeClr val="bg1"/>
            </a:solidFill>
            <a:ln w="76200">
              <a:solidFill>
                <a:srgbClr val="FFFF00"/>
              </a:solidFill>
            </a:ln>
          </p:spPr>
          <p:txBody>
            <a:bodyPr wrap="square" rtlCol="0">
              <a:spAutoFit/>
            </a:bodyPr>
            <a:lstStyle/>
            <a:p>
              <a:pPr algn="ctr"/>
              <a:endParaRPr kumimoji="1" lang="en-US" altLang="ja-JP" sz="2400" b="1" dirty="0">
                <a:solidFill>
                  <a:srgbClr val="FF0000"/>
                </a:solidFill>
                <a:latin typeface="Meiryo UI" panose="020B0604030504040204" pitchFamily="50" charset="-128"/>
                <a:ea typeface="Meiryo UI" panose="020B0604030504040204" pitchFamily="50" charset="-128"/>
              </a:endParaRPr>
            </a:p>
            <a:p>
              <a:pPr algn="ctr"/>
              <a:endParaRPr kumimoji="1" lang="en-US" altLang="ja-JP" sz="24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6D9B43C-4C68-00BC-7984-34C463DFBABE}"/>
                </a:ext>
              </a:extLst>
            </p:cNvPr>
            <p:cNvSpPr txBox="1"/>
            <p:nvPr/>
          </p:nvSpPr>
          <p:spPr>
            <a:xfrm>
              <a:off x="5413074" y="2349343"/>
              <a:ext cx="1688729" cy="1323439"/>
            </a:xfrm>
            <a:prstGeom prst="rect">
              <a:avLst/>
            </a:prstGeom>
            <a:noFill/>
          </p:spPr>
          <p:txBody>
            <a:bodyPr wrap="square">
              <a:spAutoFit/>
            </a:bodyPr>
            <a:lstStyle/>
            <a:p>
              <a:pPr algn="ctr"/>
              <a:r>
                <a:rPr kumimoji="1" lang="en-US" altLang="ja-JP" sz="2400" b="1" dirty="0">
                  <a:solidFill>
                    <a:srgbClr val="FF0000"/>
                  </a:solidFill>
                  <a:latin typeface="Meiryo UI" panose="020B0604030504040204" pitchFamily="50" charset="-128"/>
                  <a:ea typeface="Meiryo UI" panose="020B0604030504040204" pitchFamily="50" charset="-128"/>
                </a:rPr>
                <a:t>2023</a:t>
              </a:r>
              <a:r>
                <a:rPr kumimoji="1" lang="ja-JP" altLang="en-US" sz="2400" b="1" dirty="0">
                  <a:solidFill>
                    <a:srgbClr val="FF0000"/>
                  </a:solidFill>
                  <a:latin typeface="Meiryo UI" panose="020B0604030504040204" pitchFamily="50" charset="-128"/>
                  <a:ea typeface="Meiryo UI" panose="020B0604030504040204" pitchFamily="50" charset="-128"/>
                </a:rPr>
                <a:t>年度</a:t>
              </a:r>
              <a:endParaRPr kumimoji="1" lang="en-US" altLang="ja-JP" sz="2400" b="1" dirty="0">
                <a:solidFill>
                  <a:srgbClr val="FF0000"/>
                </a:solidFill>
                <a:latin typeface="Meiryo UI" panose="020B0604030504040204" pitchFamily="50" charset="-128"/>
                <a:ea typeface="Meiryo UI" panose="020B0604030504040204" pitchFamily="50" charset="-128"/>
              </a:endParaRPr>
            </a:p>
            <a:p>
              <a:pPr algn="ctr"/>
              <a:r>
                <a:rPr kumimoji="1" lang="ja-JP" altLang="en-US" sz="2400" b="1" dirty="0">
                  <a:solidFill>
                    <a:srgbClr val="FF0000"/>
                  </a:solidFill>
                  <a:latin typeface="Meiryo UI" panose="020B0604030504040204" pitchFamily="50" charset="-128"/>
                  <a:ea typeface="Meiryo UI" panose="020B0604030504040204" pitchFamily="50" charset="-128"/>
                </a:rPr>
                <a:t>通報件数</a:t>
              </a:r>
              <a:endParaRPr kumimoji="1" lang="en-US" altLang="ja-JP" sz="2400" b="1" dirty="0">
                <a:solidFill>
                  <a:srgbClr val="FF0000"/>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109</a:t>
              </a:r>
              <a:r>
                <a:rPr kumimoji="1" lang="ja-JP" altLang="en-US" sz="3200" b="1" dirty="0">
                  <a:solidFill>
                    <a:srgbClr val="FF0000"/>
                  </a:solidFill>
                  <a:latin typeface="Meiryo UI" panose="020B0604030504040204" pitchFamily="50" charset="-128"/>
                  <a:ea typeface="Meiryo UI" panose="020B0604030504040204" pitchFamily="50" charset="-128"/>
                </a:rPr>
                <a:t>件</a:t>
              </a:r>
              <a:endParaRPr kumimoji="1" lang="en-US" altLang="ja-JP" sz="3200" b="1" dirty="0">
                <a:solidFill>
                  <a:srgbClr val="FF0000"/>
                </a:solidFill>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866A502F-D90E-05BF-2926-4F2C840D352E}"/>
              </a:ext>
            </a:extLst>
          </p:cNvPr>
          <p:cNvSpPr txBox="1"/>
          <p:nvPr/>
        </p:nvSpPr>
        <p:spPr>
          <a:xfrm>
            <a:off x="5036542" y="1922393"/>
            <a:ext cx="3894938" cy="4555093"/>
          </a:xfrm>
          <a:prstGeom prst="rect">
            <a:avLst/>
          </a:prstGeom>
          <a:solidFill>
            <a:schemeClr val="bg1"/>
          </a:solidFill>
          <a:ln w="57150">
            <a:solidFill>
              <a:srgbClr val="FFC000"/>
            </a:solidFill>
          </a:ln>
        </p:spPr>
        <p:txBody>
          <a:bodyPr wrap="square" rtlCol="0">
            <a:spAutoFit/>
          </a:bodyPr>
          <a:lstStyle/>
          <a:p>
            <a:pPr marL="285750" indent="-285750">
              <a:buFont typeface="Wingdings" panose="05000000000000000000" pitchFamily="2" charset="2"/>
              <a:buChar char="ü"/>
            </a:pPr>
            <a:r>
              <a:rPr kumimoji="1" lang="en-US" altLang="ja-JP" sz="2000" dirty="0">
                <a:latin typeface="Meiryo UI" panose="020B0604030504040204" pitchFamily="50" charset="-128"/>
                <a:ea typeface="Meiryo UI" panose="020B0604030504040204" pitchFamily="50" charset="-128"/>
              </a:rPr>
              <a:t>109</a:t>
            </a:r>
            <a:r>
              <a:rPr kumimoji="1" lang="ja-JP" altLang="en-US" sz="2000" dirty="0">
                <a:latin typeface="Meiryo UI" panose="020B0604030504040204" pitchFamily="50" charset="-128"/>
                <a:ea typeface="Meiryo UI" panose="020B0604030504040204" pitchFamily="50" charset="-128"/>
              </a:rPr>
              <a:t>件の通報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暴言 </a:t>
            </a:r>
            <a:r>
              <a:rPr kumimoji="1" lang="en-US" altLang="ja-JP" sz="2000" dirty="0">
                <a:latin typeface="Meiryo UI" panose="020B0604030504040204" pitchFamily="50" charset="-128"/>
                <a:ea typeface="Meiryo UI" panose="020B0604030504040204" pitchFamily="50" charset="-128"/>
              </a:rPr>
              <a:t>53</a:t>
            </a:r>
            <a:r>
              <a:rPr kumimoji="1" lang="ja-JP" altLang="en-US" sz="2000" dirty="0">
                <a:latin typeface="Meiryo UI" panose="020B0604030504040204" pitchFamily="50" charset="-128"/>
                <a:ea typeface="Meiryo UI" panose="020B0604030504040204" pitchFamily="50" charset="-128"/>
              </a:rPr>
              <a:t>件　暴力 </a:t>
            </a:r>
            <a:r>
              <a:rPr kumimoji="1" lang="en-US" altLang="ja-JP" sz="2000" dirty="0">
                <a:latin typeface="Meiryo UI" panose="020B0604030504040204" pitchFamily="50" charset="-128"/>
                <a:ea typeface="Meiryo UI" panose="020B0604030504040204" pitchFamily="50" charset="-128"/>
              </a:rPr>
              <a:t>20</a:t>
            </a:r>
            <a:r>
              <a:rPr kumimoji="1" lang="ja-JP" altLang="en-US" sz="2000" dirty="0">
                <a:latin typeface="Meiryo UI" panose="020B0604030504040204" pitchFamily="50" charset="-128"/>
                <a:ea typeface="Meiryo UI" panose="020B0604030504040204" pitchFamily="50" charset="-128"/>
              </a:rPr>
              <a:t>件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不適切な指導 </a:t>
            </a:r>
            <a:r>
              <a:rPr kumimoji="1" lang="en-US" altLang="ja-JP" sz="2000" dirty="0">
                <a:latin typeface="Meiryo UI" panose="020B0604030504040204" pitchFamily="50" charset="-128"/>
                <a:ea typeface="Meiryo UI" panose="020B0604030504040204" pitchFamily="50" charset="-128"/>
              </a:rPr>
              <a:t>22</a:t>
            </a:r>
            <a:r>
              <a:rPr kumimoji="1" lang="ja-JP" altLang="en-US" sz="2000" dirty="0">
                <a:latin typeface="Meiryo UI" panose="020B0604030504040204" pitchFamily="50" charset="-128"/>
                <a:ea typeface="Meiryo UI" panose="020B0604030504040204" pitchFamily="50" charset="-128"/>
              </a:rPr>
              <a:t>件</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◎通報の</a:t>
            </a:r>
            <a:r>
              <a:rPr kumimoji="1" lang="en-US" altLang="ja-JP" b="1" dirty="0">
                <a:latin typeface="Meiryo UI" panose="020B0604030504040204" pitchFamily="50" charset="-128"/>
                <a:ea typeface="Meiryo UI" panose="020B0604030504040204" pitchFamily="50" charset="-128"/>
              </a:rPr>
              <a:t>90%</a:t>
            </a:r>
            <a:r>
              <a:rPr kumimoji="1" lang="ja-JP" altLang="en-US" b="1" dirty="0">
                <a:latin typeface="Meiryo UI" panose="020B0604030504040204" pitchFamily="50" charset="-128"/>
                <a:ea typeface="Meiryo UI" panose="020B0604030504040204" pitchFamily="50" charset="-128"/>
              </a:rPr>
              <a:t>が</a:t>
            </a:r>
            <a:r>
              <a:rPr kumimoji="1" lang="en-US" altLang="ja-JP" b="1" dirty="0">
                <a:latin typeface="Meiryo UI" panose="020B0604030504040204" pitchFamily="50" charset="-128"/>
                <a:ea typeface="Meiryo UI" panose="020B0604030504040204" pitchFamily="50" charset="-128"/>
              </a:rPr>
              <a:t>JVA</a:t>
            </a:r>
            <a:r>
              <a:rPr kumimoji="1" lang="ja-JP" altLang="en-US" b="1" dirty="0">
                <a:latin typeface="Meiryo UI" panose="020B0604030504040204" pitchFamily="50" charset="-128"/>
                <a:ea typeface="Meiryo UI" panose="020B0604030504040204" pitchFamily="50" charset="-128"/>
              </a:rPr>
              <a:t>･日小連への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通報となり現場である県小連との</a:t>
            </a:r>
            <a:endParaRPr kumimoji="1" lang="en-US" altLang="ja-JP" b="1" dirty="0">
              <a:latin typeface="Meiryo UI" panose="020B0604030504040204" pitchFamily="50" charset="-128"/>
              <a:ea typeface="Meiryo UI" panose="020B0604030504040204" pitchFamily="50" charset="-128"/>
            </a:endParaRPr>
          </a:p>
          <a:p>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一体となった取組みが急務</a:t>
            </a:r>
            <a:endParaRPr kumimoji="1" lang="en-US" altLang="ja-JP" b="1"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2000" dirty="0">
                <a:latin typeface="Meiryo UI" panose="020B0604030504040204" pitchFamily="50" charset="-128"/>
                <a:ea typeface="Meiryo UI" panose="020B0604030504040204" pitchFamily="50" charset="-128"/>
              </a:rPr>
              <a:t>発生要因の変化</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指導者　保護者　子供</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数年前　</a:t>
            </a:r>
            <a:r>
              <a:rPr kumimoji="1" lang="en-US" altLang="ja-JP" sz="2000" dirty="0">
                <a:latin typeface="Meiryo UI" panose="020B0604030504040204" pitchFamily="50" charset="-128"/>
                <a:ea typeface="Meiryo UI" panose="020B0604030504040204" pitchFamily="50" charset="-128"/>
              </a:rPr>
              <a:t>80%</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10%</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0%</a:t>
            </a:r>
          </a:p>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23</a:t>
            </a:r>
            <a:r>
              <a:rPr kumimoji="1" lang="ja-JP" altLang="en-US" sz="2000" dirty="0">
                <a:latin typeface="Meiryo UI" panose="020B0604030504040204" pitchFamily="50" charset="-128"/>
                <a:ea typeface="Meiryo UI" panose="020B0604030504040204" pitchFamily="50" charset="-128"/>
              </a:rPr>
              <a:t>年度　</a:t>
            </a:r>
            <a:r>
              <a:rPr kumimoji="1" lang="en-US" altLang="ja-JP" sz="2000" dirty="0">
                <a:latin typeface="Meiryo UI" panose="020B0604030504040204" pitchFamily="50" charset="-128"/>
                <a:ea typeface="Meiryo UI" panose="020B0604030504040204" pitchFamily="50" charset="-128"/>
              </a:rPr>
              <a:t>35%</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30%</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25%</a:t>
            </a:r>
          </a:p>
          <a:p>
            <a:r>
              <a:rPr kumimoji="1" lang="ja-JP" altLang="en-US" sz="2000" dirty="0">
                <a:solidFill>
                  <a:schemeClr val="accent2">
                    <a:lumMod val="75000"/>
                  </a:schemeClr>
                </a:solidFill>
                <a:latin typeface="Meiryo UI" panose="020B0604030504040204" pitchFamily="50" charset="-128"/>
                <a:ea typeface="Meiryo UI" panose="020B0604030504040204" pitchFamily="50" charset="-128"/>
              </a:rPr>
              <a:t>　</a:t>
            </a:r>
            <a:endParaRPr kumimoji="1" lang="en-US" altLang="ja-JP" sz="2000"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◎事前</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事後の対応の複雑化となり</a:t>
            </a:r>
            <a:endParaRPr kumimoji="1" lang="en-US" altLang="ja-JP" b="1" dirty="0">
              <a:latin typeface="Meiryo UI" panose="020B0604030504040204" pitchFamily="50" charset="-128"/>
              <a:ea typeface="Meiryo UI" panose="020B0604030504040204" pitchFamily="50" charset="-128"/>
            </a:endParaRPr>
          </a:p>
          <a:p>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正しい知識がより重要となる</a:t>
            </a:r>
            <a:endParaRPr kumimoji="1" lang="en-US" altLang="ja-JP"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AFBDA53-006B-B7D0-2B56-EAF1C99159E4}"/>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4</a:t>
            </a:r>
            <a:endParaRPr kumimoji="1" lang="ja-JP" altLang="en-US" sz="1600"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F1D2ED56-265B-829C-DAC1-1ED9AEE2CF43}"/>
              </a:ext>
            </a:extLst>
          </p:cNvPr>
          <p:cNvSpPr txBox="1"/>
          <p:nvPr/>
        </p:nvSpPr>
        <p:spPr>
          <a:xfrm>
            <a:off x="489097" y="2577967"/>
            <a:ext cx="585417" cy="369332"/>
          </a:xfrm>
          <a:prstGeom prst="rect">
            <a:avLst/>
          </a:prstGeom>
          <a:noFill/>
        </p:spPr>
        <p:txBody>
          <a:bodyPr wrap="none" rtlCol="0">
            <a:spAutoFit/>
          </a:bodyPr>
          <a:lstStyle/>
          <a:p>
            <a:r>
              <a:rPr kumimoji="1" lang="en-US" altLang="ja-JP" dirty="0"/>
              <a:t>(</a:t>
            </a:r>
            <a:r>
              <a:rPr kumimoji="1" lang="ja-JP" altLang="en-US" dirty="0"/>
              <a:t>件</a:t>
            </a:r>
            <a:r>
              <a:rPr kumimoji="1" lang="en-US" altLang="ja-JP" dirty="0"/>
              <a:t>)</a:t>
            </a:r>
            <a:endParaRPr kumimoji="1" lang="ja-JP" altLang="en-US" dirty="0"/>
          </a:p>
        </p:txBody>
      </p:sp>
    </p:spTree>
    <p:extLst>
      <p:ext uri="{BB962C8B-B14F-4D97-AF65-F5344CB8AC3E}">
        <p14:creationId xmlns:p14="http://schemas.microsoft.com/office/powerpoint/2010/main" val="21375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8979878" cy="646331"/>
          </a:xfrm>
          <a:prstGeom prst="rect">
            <a:avLst/>
          </a:prstGeom>
          <a:noFill/>
          <a:ln>
            <a:noFill/>
          </a:ln>
          <a:effectLst/>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知っておくべき「</a:t>
            </a:r>
            <a:r>
              <a:rPr kumimoji="1" lang="en-US" altLang="ja-JP" sz="2800" b="1" dirty="0">
                <a:latin typeface="Meiryo UI" panose="020B0604030504040204" pitchFamily="50" charset="-128"/>
                <a:ea typeface="Meiryo UI" panose="020B0604030504040204" pitchFamily="50" charset="-128"/>
              </a:rPr>
              <a:t>4</a:t>
            </a:r>
            <a:r>
              <a:rPr kumimoji="1" lang="ja-JP" altLang="en-US" sz="2800" b="1" dirty="0">
                <a:latin typeface="Meiryo UI" panose="020B0604030504040204" pitchFamily="50" charset="-128"/>
                <a:ea typeface="Meiryo UI" panose="020B0604030504040204" pitchFamily="50" charset="-128"/>
              </a:rPr>
              <a:t>つの知識」    </a:t>
            </a:r>
            <a:r>
              <a:rPr kumimoji="1" lang="ja-JP" altLang="en-US" sz="3600" b="1" dirty="0">
                <a:solidFill>
                  <a:srgbClr val="CC0066"/>
                </a:solidFill>
                <a:latin typeface="Meiryo UI" panose="020B0604030504040204" pitchFamily="50" charset="-128"/>
                <a:ea typeface="Meiryo UI" panose="020B0604030504040204" pitchFamily="50" charset="-128"/>
              </a:rPr>
              <a:t>➊各連盟･強化の関係　</a:t>
            </a:r>
            <a:endParaRPr kumimoji="1" lang="en-US" altLang="ja-JP" sz="3600" b="1" dirty="0">
              <a:solidFill>
                <a:srgbClr val="CC0066"/>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FCDE603-A0F0-69D4-DBAF-2097ABB9071C}"/>
              </a:ext>
            </a:extLst>
          </p:cNvPr>
          <p:cNvSpPr/>
          <p:nvPr/>
        </p:nvSpPr>
        <p:spPr>
          <a:xfrm>
            <a:off x="164121" y="4948688"/>
            <a:ext cx="2795789" cy="8017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Meiryo UI" panose="020B0604030504040204" pitchFamily="50" charset="-128"/>
                <a:ea typeface="Meiryo UI" panose="020B0604030504040204" pitchFamily="50" charset="-128"/>
              </a:rPr>
              <a:t>千葉県スポーツ</a:t>
            </a:r>
            <a:endParaRPr kumimoji="1" lang="en-US" altLang="ja-JP" sz="2200" dirty="0">
              <a:solidFill>
                <a:schemeClr val="tx1"/>
              </a:solidFill>
              <a:latin typeface="Meiryo UI" panose="020B0604030504040204" pitchFamily="50" charset="-128"/>
              <a:ea typeface="Meiryo UI" panose="020B0604030504040204" pitchFamily="50" charset="-128"/>
            </a:endParaRPr>
          </a:p>
          <a:p>
            <a:pPr algn="ctr"/>
            <a:r>
              <a:rPr kumimoji="1" lang="ja-JP" altLang="en-US" sz="2200" dirty="0">
                <a:solidFill>
                  <a:schemeClr val="tx1"/>
                </a:solidFill>
                <a:latin typeface="Meiryo UI" panose="020B0604030504040204" pitchFamily="50" charset="-128"/>
                <a:ea typeface="Meiryo UI" panose="020B0604030504040204" pitchFamily="50" charset="-128"/>
              </a:rPr>
              <a:t>少年団</a:t>
            </a:r>
          </a:p>
        </p:txBody>
      </p:sp>
      <p:sp>
        <p:nvSpPr>
          <p:cNvPr id="9" name="正方形/長方形 8">
            <a:extLst>
              <a:ext uri="{FF2B5EF4-FFF2-40B4-BE49-F238E27FC236}">
                <a16:creationId xmlns:a16="http://schemas.microsoft.com/office/drawing/2014/main" id="{C5B33ED3-0497-6D12-06E6-5981E80ED10F}"/>
              </a:ext>
            </a:extLst>
          </p:cNvPr>
          <p:cNvSpPr/>
          <p:nvPr/>
        </p:nvSpPr>
        <p:spPr>
          <a:xfrm>
            <a:off x="164121" y="3123375"/>
            <a:ext cx="2795789" cy="8017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Meiryo UI" panose="020B0604030504040204" pitchFamily="50" charset="-128"/>
                <a:ea typeface="Meiryo UI" panose="020B0604030504040204" pitchFamily="50" charset="-128"/>
              </a:rPr>
              <a:t>日本スポーツ少年団</a:t>
            </a:r>
          </a:p>
        </p:txBody>
      </p:sp>
      <p:sp>
        <p:nvSpPr>
          <p:cNvPr id="12" name="正方形/長方形 11">
            <a:extLst>
              <a:ext uri="{FF2B5EF4-FFF2-40B4-BE49-F238E27FC236}">
                <a16:creationId xmlns:a16="http://schemas.microsoft.com/office/drawing/2014/main" id="{295A30F5-8109-7E54-9D21-6985C34EC9EC}"/>
              </a:ext>
            </a:extLst>
          </p:cNvPr>
          <p:cNvSpPr/>
          <p:nvPr/>
        </p:nvSpPr>
        <p:spPr>
          <a:xfrm>
            <a:off x="4674945" y="1298061"/>
            <a:ext cx="2795789" cy="8017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a:solidFill>
                  <a:schemeClr val="tx1"/>
                </a:solidFill>
                <a:latin typeface="Meiryo UI" panose="020B0604030504040204" pitchFamily="50" charset="-128"/>
                <a:ea typeface="Meiryo UI" panose="020B0604030504040204" pitchFamily="50" charset="-128"/>
              </a:rPr>
              <a:t>日本バレーボール</a:t>
            </a:r>
            <a:endParaRPr kumimoji="1" lang="en-US" altLang="ja-JP" sz="2200" b="1" dirty="0">
              <a:solidFill>
                <a:schemeClr val="tx1"/>
              </a:solidFill>
              <a:latin typeface="Meiryo UI" panose="020B0604030504040204" pitchFamily="50" charset="-128"/>
              <a:ea typeface="Meiryo UI" panose="020B0604030504040204" pitchFamily="50" charset="-128"/>
            </a:endParaRPr>
          </a:p>
          <a:p>
            <a:pPr algn="ctr"/>
            <a:r>
              <a:rPr kumimoji="1" lang="ja-JP" altLang="en-US" sz="2200" b="1" dirty="0">
                <a:solidFill>
                  <a:schemeClr val="tx1"/>
                </a:solidFill>
                <a:latin typeface="Meiryo UI" panose="020B0604030504040204" pitchFamily="50" charset="-128"/>
                <a:ea typeface="Meiryo UI" panose="020B0604030504040204" pitchFamily="50" charset="-128"/>
              </a:rPr>
              <a:t>協会（</a:t>
            </a:r>
            <a:r>
              <a:rPr kumimoji="1" lang="en-US" altLang="ja-JP" sz="2200" b="1" dirty="0">
                <a:solidFill>
                  <a:schemeClr val="tx1"/>
                </a:solidFill>
                <a:latin typeface="Meiryo UI" panose="020B0604030504040204" pitchFamily="50" charset="-128"/>
                <a:ea typeface="Meiryo UI" panose="020B0604030504040204" pitchFamily="50" charset="-128"/>
              </a:rPr>
              <a:t>JVA</a:t>
            </a:r>
            <a:r>
              <a:rPr kumimoji="1" lang="ja-JP" altLang="en-US" sz="2200" b="1" dirty="0">
                <a:solidFill>
                  <a:schemeClr val="tx1"/>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683B38C7-8203-A0EA-4FBA-74EF00ABB54C}"/>
              </a:ext>
            </a:extLst>
          </p:cNvPr>
          <p:cNvSpPr/>
          <p:nvPr/>
        </p:nvSpPr>
        <p:spPr>
          <a:xfrm>
            <a:off x="164121" y="1298060"/>
            <a:ext cx="2795789" cy="8017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a:solidFill>
                  <a:schemeClr val="tx1"/>
                </a:solidFill>
                <a:latin typeface="Meiryo UI" panose="020B0604030504040204" pitchFamily="50" charset="-128"/>
                <a:ea typeface="Meiryo UI" panose="020B0604030504040204" pitchFamily="50" charset="-128"/>
              </a:rPr>
              <a:t>日本スポーツ協会</a:t>
            </a:r>
            <a:endParaRPr kumimoji="1" lang="en-US" altLang="ja-JP" sz="2200" b="1" dirty="0">
              <a:solidFill>
                <a:schemeClr val="tx1"/>
              </a:solidFill>
              <a:latin typeface="Meiryo UI" panose="020B0604030504040204" pitchFamily="50" charset="-128"/>
              <a:ea typeface="Meiryo UI" panose="020B0604030504040204" pitchFamily="50" charset="-128"/>
            </a:endParaRPr>
          </a:p>
          <a:p>
            <a:pPr algn="ctr"/>
            <a:r>
              <a:rPr kumimoji="1" lang="ja-JP" altLang="en-US" sz="2200" b="1" dirty="0">
                <a:solidFill>
                  <a:schemeClr val="tx1"/>
                </a:solidFill>
                <a:latin typeface="Meiryo UI" panose="020B0604030504040204" pitchFamily="50" charset="-128"/>
                <a:ea typeface="Meiryo UI" panose="020B0604030504040204" pitchFamily="50" charset="-128"/>
              </a:rPr>
              <a:t>（</a:t>
            </a:r>
            <a:r>
              <a:rPr kumimoji="1" lang="en-US" altLang="ja-JP" sz="2200" b="1" dirty="0">
                <a:solidFill>
                  <a:schemeClr val="tx1"/>
                </a:solidFill>
                <a:latin typeface="Meiryo UI" panose="020B0604030504040204" pitchFamily="50" charset="-128"/>
                <a:ea typeface="Meiryo UI" panose="020B0604030504040204" pitchFamily="50" charset="-128"/>
              </a:rPr>
              <a:t>JSPO</a:t>
            </a:r>
            <a:r>
              <a:rPr kumimoji="1" lang="ja-JP" altLang="en-US" sz="2200" b="1" dirty="0">
                <a:solidFill>
                  <a:schemeClr val="tx1"/>
                </a:solidFill>
                <a:latin typeface="Meiryo UI" panose="020B0604030504040204" pitchFamily="50" charset="-128"/>
                <a:ea typeface="Meiryo UI" panose="020B0604030504040204" pitchFamily="50" charset="-128"/>
              </a:rPr>
              <a:t>）</a:t>
            </a:r>
          </a:p>
        </p:txBody>
      </p:sp>
      <p:cxnSp>
        <p:nvCxnSpPr>
          <p:cNvPr id="19" name="直線矢印コネクタ 18">
            <a:extLst>
              <a:ext uri="{FF2B5EF4-FFF2-40B4-BE49-F238E27FC236}">
                <a16:creationId xmlns:a16="http://schemas.microsoft.com/office/drawing/2014/main" id="{75A96417-9FE9-4A27-A9FA-0E238B2D4890}"/>
              </a:ext>
            </a:extLst>
          </p:cNvPr>
          <p:cNvCxnSpPr>
            <a:cxnSpLocks/>
            <a:stCxn id="13" idx="2"/>
            <a:endCxn id="9" idx="0"/>
          </p:cNvCxnSpPr>
          <p:nvPr/>
        </p:nvCxnSpPr>
        <p:spPr>
          <a:xfrm>
            <a:off x="1562016" y="2099778"/>
            <a:ext cx="0" cy="1023597"/>
          </a:xfrm>
          <a:prstGeom prst="straightConnector1">
            <a:avLst/>
          </a:prstGeom>
          <a:ln w="76200">
            <a:solidFill>
              <a:schemeClr val="bg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8BAA925B-956F-65D0-C939-C6130CC6E3A0}"/>
              </a:ext>
            </a:extLst>
          </p:cNvPr>
          <p:cNvCxnSpPr>
            <a:cxnSpLocks/>
            <a:stCxn id="9" idx="2"/>
            <a:endCxn id="6" idx="0"/>
          </p:cNvCxnSpPr>
          <p:nvPr/>
        </p:nvCxnSpPr>
        <p:spPr>
          <a:xfrm>
            <a:off x="1562016" y="3925093"/>
            <a:ext cx="0" cy="1023595"/>
          </a:xfrm>
          <a:prstGeom prst="straightConnector1">
            <a:avLst/>
          </a:prstGeom>
          <a:ln w="76200">
            <a:solidFill>
              <a:schemeClr val="bg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7A00664-CC0B-1D01-BFDF-2EA0BF7C7953}"/>
              </a:ext>
            </a:extLst>
          </p:cNvPr>
          <p:cNvCxnSpPr>
            <a:cxnSpLocks/>
            <a:stCxn id="13" idx="3"/>
            <a:endCxn id="12" idx="1"/>
          </p:cNvCxnSpPr>
          <p:nvPr/>
        </p:nvCxnSpPr>
        <p:spPr>
          <a:xfrm>
            <a:off x="2959910" y="1698919"/>
            <a:ext cx="1715035" cy="1"/>
          </a:xfrm>
          <a:prstGeom prst="straightConnector1">
            <a:avLst/>
          </a:prstGeom>
          <a:ln w="76200">
            <a:solidFill>
              <a:schemeClr val="bg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AA437BD-BF12-52B8-EE22-3F7FC99C9B7B}"/>
              </a:ext>
            </a:extLst>
          </p:cNvPr>
          <p:cNvCxnSpPr>
            <a:cxnSpLocks/>
          </p:cNvCxnSpPr>
          <p:nvPr/>
        </p:nvCxnSpPr>
        <p:spPr>
          <a:xfrm>
            <a:off x="5190831" y="2099779"/>
            <a:ext cx="0" cy="1023596"/>
          </a:xfrm>
          <a:prstGeom prst="straightConnector1">
            <a:avLst/>
          </a:prstGeom>
          <a:ln w="76200">
            <a:solidFill>
              <a:schemeClr val="bg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92BA49B8-B55E-6D5A-FD53-FB6F6472BE35}"/>
              </a:ext>
            </a:extLst>
          </p:cNvPr>
          <p:cNvCxnSpPr>
            <a:cxnSpLocks/>
          </p:cNvCxnSpPr>
          <p:nvPr/>
        </p:nvCxnSpPr>
        <p:spPr>
          <a:xfrm>
            <a:off x="6921862" y="2096908"/>
            <a:ext cx="0" cy="1023596"/>
          </a:xfrm>
          <a:prstGeom prst="straightConnector1">
            <a:avLst/>
          </a:prstGeom>
          <a:ln w="76200">
            <a:solidFill>
              <a:schemeClr val="bg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4658F48-E0D9-743A-ACC2-672C4508F0CE}"/>
              </a:ext>
            </a:extLst>
          </p:cNvPr>
          <p:cNvCxnSpPr>
            <a:cxnSpLocks/>
          </p:cNvCxnSpPr>
          <p:nvPr/>
        </p:nvCxnSpPr>
        <p:spPr>
          <a:xfrm>
            <a:off x="5190831" y="3925092"/>
            <a:ext cx="0" cy="1023596"/>
          </a:xfrm>
          <a:prstGeom prst="straightConnector1">
            <a:avLst/>
          </a:prstGeom>
          <a:ln w="76200">
            <a:solidFill>
              <a:schemeClr val="bg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E04250E-5B50-FDA3-384B-2B76F2CD38C8}"/>
              </a:ext>
            </a:extLst>
          </p:cNvPr>
          <p:cNvCxnSpPr>
            <a:cxnSpLocks/>
          </p:cNvCxnSpPr>
          <p:nvPr/>
        </p:nvCxnSpPr>
        <p:spPr>
          <a:xfrm>
            <a:off x="6921862" y="3925092"/>
            <a:ext cx="0" cy="1023596"/>
          </a:xfrm>
          <a:prstGeom prst="straightConnector1">
            <a:avLst/>
          </a:prstGeom>
          <a:ln w="76200">
            <a:solidFill>
              <a:schemeClr val="bg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2A15BD9D-4484-B7B9-A8EB-C08549C98E7C}"/>
              </a:ext>
            </a:extLst>
          </p:cNvPr>
          <p:cNvSpPr/>
          <p:nvPr/>
        </p:nvSpPr>
        <p:spPr>
          <a:xfrm>
            <a:off x="3185524" y="1838543"/>
            <a:ext cx="1458244" cy="4616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2">
                    <a:lumMod val="75000"/>
                  </a:schemeClr>
                </a:solidFill>
                <a:latin typeface="Meiryo UI" panose="020B0604030504040204" pitchFamily="50" charset="-128"/>
                <a:ea typeface="Meiryo UI" panose="020B0604030504040204" pitchFamily="50" charset="-128"/>
              </a:rPr>
              <a:t>加盟団体</a:t>
            </a:r>
          </a:p>
        </p:txBody>
      </p:sp>
      <p:sp>
        <p:nvSpPr>
          <p:cNvPr id="35" name="正方形/長方形 34">
            <a:extLst>
              <a:ext uri="{FF2B5EF4-FFF2-40B4-BE49-F238E27FC236}">
                <a16:creationId xmlns:a16="http://schemas.microsoft.com/office/drawing/2014/main" id="{CB5AD7D3-956D-FD04-2325-952A8D4C63CE}"/>
              </a:ext>
            </a:extLst>
          </p:cNvPr>
          <p:cNvSpPr/>
          <p:nvPr/>
        </p:nvSpPr>
        <p:spPr>
          <a:xfrm>
            <a:off x="5343717" y="2343997"/>
            <a:ext cx="1458244" cy="4616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2">
                    <a:lumMod val="75000"/>
                  </a:schemeClr>
                </a:solidFill>
                <a:latin typeface="Meiryo UI" panose="020B0604030504040204" pitchFamily="50" charset="-128"/>
                <a:ea typeface="Meiryo UI" panose="020B0604030504040204" pitchFamily="50" charset="-128"/>
              </a:rPr>
              <a:t>加盟団体</a:t>
            </a:r>
          </a:p>
        </p:txBody>
      </p:sp>
      <p:sp>
        <p:nvSpPr>
          <p:cNvPr id="36" name="正方形/長方形 35">
            <a:extLst>
              <a:ext uri="{FF2B5EF4-FFF2-40B4-BE49-F238E27FC236}">
                <a16:creationId xmlns:a16="http://schemas.microsoft.com/office/drawing/2014/main" id="{849CA9FC-A8BC-CE25-4072-2D5DC2EB432C}"/>
              </a:ext>
            </a:extLst>
          </p:cNvPr>
          <p:cNvSpPr/>
          <p:nvPr/>
        </p:nvSpPr>
        <p:spPr>
          <a:xfrm>
            <a:off x="6921862" y="4256191"/>
            <a:ext cx="1458244" cy="4616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2">
                    <a:lumMod val="75000"/>
                  </a:schemeClr>
                </a:solidFill>
                <a:latin typeface="Meiryo UI" panose="020B0604030504040204" pitchFamily="50" charset="-128"/>
                <a:ea typeface="Meiryo UI" panose="020B0604030504040204" pitchFamily="50" charset="-128"/>
              </a:rPr>
              <a:t>加盟団体</a:t>
            </a:r>
          </a:p>
        </p:txBody>
      </p:sp>
      <p:sp>
        <p:nvSpPr>
          <p:cNvPr id="2" name="テキスト ボックス 1">
            <a:extLst>
              <a:ext uri="{FF2B5EF4-FFF2-40B4-BE49-F238E27FC236}">
                <a16:creationId xmlns:a16="http://schemas.microsoft.com/office/drawing/2014/main" id="{ED5B2488-7D4F-E656-D38B-C7B9A8F1D39D}"/>
              </a:ext>
            </a:extLst>
          </p:cNvPr>
          <p:cNvSpPr txBox="1"/>
          <p:nvPr/>
        </p:nvSpPr>
        <p:spPr>
          <a:xfrm>
            <a:off x="224288" y="6202391"/>
            <a:ext cx="8695423" cy="461665"/>
          </a:xfrm>
          <a:prstGeom prst="rect">
            <a:avLst/>
          </a:prstGeom>
          <a:solidFill>
            <a:srgbClr val="CCFFFF">
              <a:alpha val="69020"/>
            </a:srgbClr>
          </a:solidFill>
          <a:ln w="38100">
            <a:noFill/>
          </a:ln>
        </p:spPr>
        <p:txBody>
          <a:bodyPr wrap="square" rtlCol="0">
            <a:spAutoFit/>
          </a:bodyPr>
          <a:lstStyle/>
          <a:p>
            <a:pPr marL="265113" indent="-265113">
              <a:buFont typeface="Wingdings" panose="05000000000000000000" pitchFamily="2" charset="2"/>
              <a:buChar char="ü"/>
            </a:pPr>
            <a:r>
              <a:rPr kumimoji="1" lang="ja-JP" altLang="en-US" sz="2400" b="1" dirty="0">
                <a:latin typeface="Meiryo UI" panose="020B0604030504040204" pitchFamily="50" charset="-128"/>
                <a:ea typeface="Meiryo UI" panose="020B0604030504040204" pitchFamily="50" charset="-128"/>
              </a:rPr>
              <a:t>日本スポーツ協会及び日本バレーボール協会の定め準拠する</a:t>
            </a:r>
            <a:endParaRPr kumimoji="1" lang="ja-JP" altLang="en-US" sz="20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E2382CC-B8E7-A0AD-6ADD-1FF1D383BBD2}"/>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5</a:t>
            </a:r>
            <a:endParaRPr kumimoji="1" lang="ja-JP" altLang="en-US" sz="16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ABBB4A6C-5388-3035-0292-0D9359C7F546}"/>
              </a:ext>
            </a:extLst>
          </p:cNvPr>
          <p:cNvSpPr/>
          <p:nvPr/>
        </p:nvSpPr>
        <p:spPr>
          <a:xfrm>
            <a:off x="3171337" y="3123375"/>
            <a:ext cx="2795789" cy="8017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Meiryo UI" panose="020B0604030504040204" pitchFamily="50" charset="-128"/>
                <a:ea typeface="Meiryo UI" panose="020B0604030504040204" pitchFamily="50" charset="-128"/>
              </a:rPr>
              <a:t>日本小学生</a:t>
            </a:r>
            <a:endParaRPr kumimoji="1" lang="en-US" altLang="ja-JP" sz="2200" dirty="0">
              <a:solidFill>
                <a:schemeClr val="tx1"/>
              </a:solidFill>
              <a:latin typeface="Meiryo UI" panose="020B0604030504040204" pitchFamily="50" charset="-128"/>
              <a:ea typeface="Meiryo UI" panose="020B0604030504040204" pitchFamily="50" charset="-128"/>
            </a:endParaRPr>
          </a:p>
          <a:p>
            <a:pPr algn="ctr"/>
            <a:r>
              <a:rPr kumimoji="1" lang="ja-JP" altLang="en-US" sz="2200" dirty="0">
                <a:solidFill>
                  <a:schemeClr val="tx1"/>
                </a:solidFill>
                <a:latin typeface="Meiryo UI" panose="020B0604030504040204" pitchFamily="50" charset="-128"/>
                <a:ea typeface="Meiryo UI" panose="020B0604030504040204" pitchFamily="50" charset="-128"/>
              </a:rPr>
              <a:t>バレーボール連盟</a:t>
            </a:r>
          </a:p>
        </p:txBody>
      </p:sp>
      <p:sp>
        <p:nvSpPr>
          <p:cNvPr id="11" name="正方形/長方形 10">
            <a:extLst>
              <a:ext uri="{FF2B5EF4-FFF2-40B4-BE49-F238E27FC236}">
                <a16:creationId xmlns:a16="http://schemas.microsoft.com/office/drawing/2014/main" id="{3E4C9FFB-E937-887B-CAFE-9064BD0F7091}"/>
              </a:ext>
            </a:extLst>
          </p:cNvPr>
          <p:cNvSpPr/>
          <p:nvPr/>
        </p:nvSpPr>
        <p:spPr>
          <a:xfrm>
            <a:off x="6178553" y="3123375"/>
            <a:ext cx="2795789" cy="8017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Meiryo UI" panose="020B0604030504040204" pitchFamily="50" charset="-128"/>
                <a:ea typeface="Meiryo UI" panose="020B0604030504040204" pitchFamily="50" charset="-128"/>
              </a:rPr>
              <a:t>千葉県</a:t>
            </a:r>
            <a:endParaRPr kumimoji="1" lang="en-US" altLang="ja-JP" sz="2200" dirty="0">
              <a:solidFill>
                <a:schemeClr val="tx1"/>
              </a:solidFill>
              <a:latin typeface="Meiryo UI" panose="020B0604030504040204" pitchFamily="50" charset="-128"/>
              <a:ea typeface="Meiryo UI" panose="020B0604030504040204" pitchFamily="50" charset="-128"/>
            </a:endParaRPr>
          </a:p>
          <a:p>
            <a:pPr algn="ctr"/>
            <a:r>
              <a:rPr kumimoji="1" lang="ja-JP" altLang="en-US" sz="2200" dirty="0">
                <a:solidFill>
                  <a:schemeClr val="tx1"/>
                </a:solidFill>
                <a:latin typeface="Meiryo UI" panose="020B0604030504040204" pitchFamily="50" charset="-128"/>
                <a:ea typeface="Meiryo UI" panose="020B0604030504040204" pitchFamily="50" charset="-128"/>
              </a:rPr>
              <a:t>バレーボール協会</a:t>
            </a:r>
          </a:p>
        </p:txBody>
      </p:sp>
      <p:sp>
        <p:nvSpPr>
          <p:cNvPr id="5" name="正方形/長方形 4">
            <a:extLst>
              <a:ext uri="{FF2B5EF4-FFF2-40B4-BE49-F238E27FC236}">
                <a16:creationId xmlns:a16="http://schemas.microsoft.com/office/drawing/2014/main" id="{20558214-FE10-DF7B-D86E-3F7946DD5F09}"/>
              </a:ext>
            </a:extLst>
          </p:cNvPr>
          <p:cNvSpPr/>
          <p:nvPr/>
        </p:nvSpPr>
        <p:spPr>
          <a:xfrm>
            <a:off x="4674945" y="4948689"/>
            <a:ext cx="2795789" cy="801718"/>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a:solidFill>
                  <a:schemeClr val="tx1"/>
                </a:solidFill>
                <a:latin typeface="Meiryo UI" panose="020B0604030504040204" pitchFamily="50" charset="-128"/>
                <a:ea typeface="Meiryo UI" panose="020B0604030504040204" pitchFamily="50" charset="-128"/>
              </a:rPr>
              <a:t>千葉県小学生</a:t>
            </a:r>
            <a:endParaRPr kumimoji="1" lang="en-US" altLang="ja-JP" sz="2200" b="1" dirty="0">
              <a:solidFill>
                <a:schemeClr val="tx1"/>
              </a:solidFill>
              <a:latin typeface="Meiryo UI" panose="020B0604030504040204" pitchFamily="50" charset="-128"/>
              <a:ea typeface="Meiryo UI" panose="020B0604030504040204" pitchFamily="50" charset="-128"/>
            </a:endParaRPr>
          </a:p>
          <a:p>
            <a:pPr algn="ctr"/>
            <a:r>
              <a:rPr kumimoji="1" lang="ja-JP" altLang="en-US" sz="2200" b="1" dirty="0">
                <a:solidFill>
                  <a:schemeClr val="tx1"/>
                </a:solidFill>
                <a:latin typeface="Meiryo UI" panose="020B0604030504040204" pitchFamily="50" charset="-128"/>
                <a:ea typeface="Meiryo UI" panose="020B0604030504040204" pitchFamily="50" charset="-128"/>
              </a:rPr>
              <a:t>バレーボール連盟</a:t>
            </a:r>
          </a:p>
        </p:txBody>
      </p:sp>
    </p:spTree>
    <p:extLst>
      <p:ext uri="{BB962C8B-B14F-4D97-AF65-F5344CB8AC3E}">
        <p14:creationId xmlns:p14="http://schemas.microsoft.com/office/powerpoint/2010/main" val="12315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6"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1+#ppt_w/2"/>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par>
                                <p:cTn id="70" presetID="2" presetClass="entr" presetSubtype="6"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1+#ppt_w/2"/>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6"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1+#ppt_w/2"/>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P spid="34" grpId="0"/>
      <p:bldP spid="35" grpId="0"/>
      <p:bldP spid="36" grpId="0"/>
      <p:bldP spid="2" grpId="0" animBg="1"/>
      <p:bldP spid="10" grpId="0" animBg="1"/>
      <p:bldP spid="11"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C1E89C-1B11-8183-9AAA-E3BA01230CA1}"/>
              </a:ext>
            </a:extLst>
          </p:cNvPr>
          <p:cNvSpPr txBox="1"/>
          <p:nvPr/>
        </p:nvSpPr>
        <p:spPr>
          <a:xfrm>
            <a:off x="164122" y="138019"/>
            <a:ext cx="8919493" cy="646331"/>
          </a:xfrm>
          <a:prstGeom prst="rect">
            <a:avLst/>
          </a:prstGeom>
          <a:noFill/>
          <a:ln>
            <a:noFill/>
          </a:ln>
          <a:effectLst/>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知っておくべき「</a:t>
            </a:r>
            <a:r>
              <a:rPr kumimoji="1" lang="en-US" altLang="ja-JP" sz="2800" b="1" dirty="0">
                <a:latin typeface="Meiryo UI" panose="020B0604030504040204" pitchFamily="50" charset="-128"/>
                <a:ea typeface="Meiryo UI" panose="020B0604030504040204" pitchFamily="50" charset="-128"/>
              </a:rPr>
              <a:t>4</a:t>
            </a:r>
            <a:r>
              <a:rPr kumimoji="1" lang="ja-JP" altLang="en-US" sz="2800" b="1" dirty="0">
                <a:latin typeface="Meiryo UI" panose="020B0604030504040204" pitchFamily="50" charset="-128"/>
                <a:ea typeface="Meiryo UI" panose="020B0604030504040204" pitchFamily="50" charset="-128"/>
              </a:rPr>
              <a:t>つの知識」   </a:t>
            </a:r>
            <a:r>
              <a:rPr kumimoji="1" lang="ja-JP" altLang="en-US" sz="3600" b="1" dirty="0">
                <a:solidFill>
                  <a:srgbClr val="CC0066"/>
                </a:solidFill>
                <a:latin typeface="Meiryo UI" panose="020B0604030504040204" pitchFamily="50" charset="-128"/>
                <a:ea typeface="Meiryo UI" panose="020B0604030504040204" pitchFamily="50" charset="-128"/>
              </a:rPr>
              <a:t>➋コンプライアンス規定</a:t>
            </a:r>
            <a:endParaRPr kumimoji="1" lang="en-US" altLang="ja-JP" sz="3600" b="1" dirty="0">
              <a:solidFill>
                <a:srgbClr val="CC0066"/>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696493D-3118-8E8F-DF63-4D02CB2D96CF}"/>
              </a:ext>
            </a:extLst>
          </p:cNvPr>
          <p:cNvSpPr txBox="1"/>
          <p:nvPr/>
        </p:nvSpPr>
        <p:spPr>
          <a:xfrm>
            <a:off x="415070" y="1093221"/>
            <a:ext cx="8194092" cy="2485787"/>
          </a:xfrm>
          <a:prstGeom prst="roundRect">
            <a:avLst/>
          </a:prstGeom>
          <a:noFill/>
          <a:ln w="38100">
            <a:solidFill>
              <a:schemeClr val="tx1"/>
            </a:solidFill>
          </a:ln>
        </p:spPr>
        <p:txBody>
          <a:bodyPr wrap="square" rtlCol="0">
            <a:spAutoFit/>
          </a:bodyPr>
          <a:lstStyle/>
          <a:p>
            <a:r>
              <a:rPr kumimoji="1" lang="ja-JP" altLang="en-US" sz="2800" b="1" dirty="0">
                <a:solidFill>
                  <a:srgbClr val="CC0066"/>
                </a:solidFill>
                <a:latin typeface="Meiryo UI" panose="020B0604030504040204" pitchFamily="50" charset="-128"/>
                <a:ea typeface="Meiryo UI" panose="020B0604030504040204" pitchFamily="50" charset="-128"/>
              </a:rPr>
              <a:t>規定は、</a:t>
            </a:r>
            <a:endParaRPr kumimoji="1" lang="en-US" altLang="ja-JP" sz="2800" b="1" dirty="0">
              <a:solidFill>
                <a:srgbClr val="CC0066"/>
              </a:solidFill>
              <a:latin typeface="Meiryo UI" panose="020B0604030504040204" pitchFamily="50" charset="-128"/>
              <a:ea typeface="Meiryo UI" panose="020B0604030504040204" pitchFamily="50" charset="-128"/>
            </a:endParaRPr>
          </a:p>
          <a:p>
            <a:r>
              <a:rPr kumimoji="1" lang="ja-JP" altLang="en-US" sz="2800" b="1" dirty="0">
                <a:solidFill>
                  <a:srgbClr val="CC0066"/>
                </a:solidFill>
                <a:latin typeface="Meiryo UI" panose="020B0604030504040204" pitchFamily="50" charset="-128"/>
                <a:ea typeface="Meiryo UI" panose="020B0604030504040204" pitchFamily="50" charset="-128"/>
              </a:rPr>
              <a:t>　「何かあったら見ればよいものではなく、</a:t>
            </a:r>
            <a:endParaRPr kumimoji="1" lang="en-US" altLang="ja-JP" sz="2800" b="1" dirty="0">
              <a:solidFill>
                <a:srgbClr val="CC0066"/>
              </a:solidFill>
              <a:latin typeface="Meiryo UI" panose="020B0604030504040204" pitchFamily="50" charset="-128"/>
              <a:ea typeface="Meiryo UI" panose="020B0604030504040204" pitchFamily="50" charset="-128"/>
            </a:endParaRPr>
          </a:p>
          <a:p>
            <a:r>
              <a:rPr kumimoji="1" lang="ja-JP" altLang="en-US" sz="2800" b="1" dirty="0">
                <a:solidFill>
                  <a:srgbClr val="CC0066"/>
                </a:solidFill>
                <a:latin typeface="Meiryo UI" panose="020B0604030504040204" pitchFamily="50" charset="-128"/>
                <a:ea typeface="Meiryo UI" panose="020B0604030504040204" pitchFamily="50" charset="-128"/>
              </a:rPr>
              <a:t>　　　　ことを起こさない、起こさせないためのもの」</a:t>
            </a:r>
            <a:endParaRPr kumimoji="1" lang="en-US" altLang="ja-JP" sz="2800" b="1" dirty="0">
              <a:solidFill>
                <a:srgbClr val="CC0066"/>
              </a:solidFill>
              <a:latin typeface="Meiryo UI" panose="020B0604030504040204" pitchFamily="50" charset="-128"/>
              <a:ea typeface="Meiryo UI" panose="020B0604030504040204" pitchFamily="50" charset="-128"/>
            </a:endParaRPr>
          </a:p>
          <a:p>
            <a:r>
              <a:rPr kumimoji="1" lang="ja-JP" altLang="en-US" sz="2800" b="1" dirty="0">
                <a:solidFill>
                  <a:srgbClr val="CC0066"/>
                </a:solidFill>
                <a:latin typeface="Meiryo UI" panose="020B0604030504040204" pitchFamily="50" charset="-128"/>
                <a:ea typeface="Meiryo UI" panose="020B0604030504040204" pitchFamily="50" charset="-128"/>
              </a:rPr>
              <a:t>　　　　　　　　↓</a:t>
            </a:r>
            <a:endParaRPr kumimoji="1" lang="en-US" altLang="ja-JP" sz="2800" b="1" dirty="0">
              <a:solidFill>
                <a:srgbClr val="CC0066"/>
              </a:solidFill>
              <a:latin typeface="Meiryo UI" panose="020B0604030504040204" pitchFamily="50" charset="-128"/>
              <a:ea typeface="Meiryo UI" panose="020B0604030504040204" pitchFamily="50" charset="-128"/>
            </a:endParaRPr>
          </a:p>
          <a:p>
            <a:r>
              <a:rPr kumimoji="1" lang="ja-JP" altLang="en-US" sz="2800" b="1" dirty="0">
                <a:solidFill>
                  <a:srgbClr val="CC0066"/>
                </a:solidFill>
                <a:latin typeface="Meiryo UI" panose="020B0604030504040204" pitchFamily="50" charset="-128"/>
                <a:ea typeface="Meiryo UI" panose="020B0604030504040204" pitchFamily="50" charset="-128"/>
              </a:rPr>
              <a:t>　「指導者は当然のこと、関係者は知っておくべきこと」</a:t>
            </a:r>
          </a:p>
        </p:txBody>
      </p:sp>
      <p:sp>
        <p:nvSpPr>
          <p:cNvPr id="7" name="テキスト ボックス 6">
            <a:extLst>
              <a:ext uri="{FF2B5EF4-FFF2-40B4-BE49-F238E27FC236}">
                <a16:creationId xmlns:a16="http://schemas.microsoft.com/office/drawing/2014/main" id="{497CC593-5FE5-59D1-71E8-CDA6BA849DA0}"/>
              </a:ext>
            </a:extLst>
          </p:cNvPr>
          <p:cNvSpPr txBox="1"/>
          <p:nvPr/>
        </p:nvSpPr>
        <p:spPr>
          <a:xfrm>
            <a:off x="1019814" y="3714767"/>
            <a:ext cx="6984604" cy="3009927"/>
          </a:xfrm>
          <a:prstGeom prst="rect">
            <a:avLst/>
          </a:prstGeom>
          <a:noFill/>
          <a:ln w="9525">
            <a:solidFill>
              <a:schemeClr val="tx1"/>
            </a:solidFill>
            <a:prstDash val="dash"/>
          </a:ln>
        </p:spPr>
        <p:txBody>
          <a:bodyPr wrap="none" rtlCol="0">
            <a:spAutoFit/>
          </a:bodyPr>
          <a:lstStyle/>
          <a:p>
            <a:pPr>
              <a:lnSpc>
                <a:spcPts val="3300"/>
              </a:lnSpc>
            </a:pPr>
            <a:r>
              <a:rPr kumimoji="1" lang="ja-JP" altLang="en-US" sz="2400" dirty="0">
                <a:latin typeface="Meiryo UI" panose="020B0604030504040204" pitchFamily="50" charset="-128"/>
                <a:ea typeface="Meiryo UI" panose="020B0604030504040204" pitchFamily="50" charset="-128"/>
              </a:rPr>
              <a:t>第一条　目的</a:t>
            </a:r>
            <a:endParaRPr kumimoji="1" lang="en-US" altLang="ja-JP" sz="2400" dirty="0">
              <a:latin typeface="Meiryo UI" panose="020B0604030504040204" pitchFamily="50" charset="-128"/>
              <a:ea typeface="Meiryo UI" panose="020B0604030504040204" pitchFamily="50" charset="-128"/>
            </a:endParaRPr>
          </a:p>
          <a:p>
            <a:pPr>
              <a:lnSpc>
                <a:spcPts val="3300"/>
              </a:lnSpc>
            </a:pPr>
            <a:r>
              <a:rPr kumimoji="1" lang="ja-JP" altLang="en-US" sz="2400" dirty="0">
                <a:latin typeface="Meiryo UI" panose="020B0604030504040204" pitchFamily="50" charset="-128"/>
                <a:ea typeface="Meiryo UI" panose="020B0604030504040204" pitchFamily="50" charset="-128"/>
              </a:rPr>
              <a:t>第二条　適用範囲（誰が対象）</a:t>
            </a:r>
            <a:endParaRPr kumimoji="1" lang="en-US" altLang="ja-JP" sz="2400" dirty="0">
              <a:latin typeface="Meiryo UI" panose="020B0604030504040204" pitchFamily="50" charset="-128"/>
              <a:ea typeface="Meiryo UI" panose="020B0604030504040204" pitchFamily="50" charset="-128"/>
            </a:endParaRPr>
          </a:p>
          <a:p>
            <a:pPr>
              <a:lnSpc>
                <a:spcPts val="3300"/>
              </a:lnSpc>
            </a:pPr>
            <a:r>
              <a:rPr kumimoji="1" lang="ja-JP" altLang="en-US" sz="2400" dirty="0">
                <a:latin typeface="Meiryo UI" panose="020B0604030504040204" pitchFamily="50" charset="-128"/>
                <a:ea typeface="Meiryo UI" panose="020B0604030504040204" pitchFamily="50" charset="-128"/>
              </a:rPr>
              <a:t>第三条　責務及び遵守事項（適用範囲すべて対象）</a:t>
            </a:r>
            <a:endParaRPr kumimoji="1" lang="en-US" altLang="ja-JP" sz="2400" dirty="0">
              <a:latin typeface="Meiryo UI" panose="020B0604030504040204" pitchFamily="50" charset="-128"/>
              <a:ea typeface="Meiryo UI" panose="020B0604030504040204" pitchFamily="50" charset="-128"/>
            </a:endParaRPr>
          </a:p>
          <a:p>
            <a:pPr>
              <a:lnSpc>
                <a:spcPts val="3300"/>
              </a:lnSpc>
            </a:pPr>
            <a:r>
              <a:rPr kumimoji="1" lang="ja-JP" altLang="en-US" sz="2400" dirty="0">
                <a:latin typeface="Meiryo UI" panose="020B0604030504040204" pitchFamily="50" charset="-128"/>
                <a:ea typeface="Meiryo UI" panose="020B0604030504040204" pitchFamily="50" charset="-128"/>
              </a:rPr>
              <a:t>第四条　懲戒処分（適用範囲すべて対象）</a:t>
            </a:r>
            <a:endParaRPr kumimoji="1" lang="en-US" altLang="ja-JP" sz="2400" dirty="0">
              <a:latin typeface="Meiryo UI" panose="020B0604030504040204" pitchFamily="50" charset="-128"/>
              <a:ea typeface="Meiryo UI" panose="020B0604030504040204" pitchFamily="50" charset="-128"/>
            </a:endParaRPr>
          </a:p>
          <a:p>
            <a:pPr>
              <a:lnSpc>
                <a:spcPts val="3300"/>
              </a:lnSpc>
            </a:pPr>
            <a:r>
              <a:rPr kumimoji="1" lang="ja-JP" altLang="en-US" sz="2400" dirty="0">
                <a:latin typeface="Meiryo UI" panose="020B0604030504040204" pitchFamily="50" charset="-128"/>
                <a:ea typeface="Meiryo UI" panose="020B0604030504040204" pitchFamily="50" charset="-128"/>
              </a:rPr>
              <a:t>第五条　違反行為の処置</a:t>
            </a:r>
            <a:endParaRPr kumimoji="1" lang="en-US" altLang="ja-JP" sz="2400" dirty="0">
              <a:latin typeface="Meiryo UI" panose="020B0604030504040204" pitchFamily="50" charset="-128"/>
              <a:ea typeface="Meiryo UI" panose="020B0604030504040204" pitchFamily="50" charset="-128"/>
            </a:endParaRPr>
          </a:p>
          <a:p>
            <a:pPr>
              <a:lnSpc>
                <a:spcPts val="3300"/>
              </a:lnSpc>
            </a:pPr>
            <a:r>
              <a:rPr kumimoji="1" lang="ja-JP" altLang="en-US" sz="2400" dirty="0">
                <a:latin typeface="Meiryo UI" panose="020B0604030504040204" pitchFamily="50" charset="-128"/>
                <a:ea typeface="Meiryo UI" panose="020B0604030504040204" pitchFamily="50" charset="-128"/>
              </a:rPr>
              <a:t>第六条　処分の種類、内容（８つの種類）</a:t>
            </a:r>
            <a:endParaRPr kumimoji="1" lang="en-US" altLang="ja-JP" sz="2400" dirty="0">
              <a:latin typeface="Meiryo UI" panose="020B0604030504040204" pitchFamily="50" charset="-128"/>
              <a:ea typeface="Meiryo UI" panose="020B0604030504040204" pitchFamily="50" charset="-128"/>
            </a:endParaRPr>
          </a:p>
          <a:p>
            <a:pPr>
              <a:lnSpc>
                <a:spcPts val="3300"/>
              </a:lnSpc>
            </a:pPr>
            <a:r>
              <a:rPr kumimoji="1" lang="ja-JP" altLang="en-US" sz="2400" dirty="0">
                <a:latin typeface="Meiryo UI" panose="020B0604030504040204" pitchFamily="50" charset="-128"/>
                <a:ea typeface="Meiryo UI" panose="020B0604030504040204" pitchFamily="50" charset="-128"/>
              </a:rPr>
              <a:t>第七条　処分の報告</a:t>
            </a:r>
          </a:p>
        </p:txBody>
      </p:sp>
      <p:sp>
        <p:nvSpPr>
          <p:cNvPr id="2" name="テキスト ボックス 1">
            <a:extLst>
              <a:ext uri="{FF2B5EF4-FFF2-40B4-BE49-F238E27FC236}">
                <a16:creationId xmlns:a16="http://schemas.microsoft.com/office/drawing/2014/main" id="{0D35B669-D5BD-63DA-5472-CE91674FF405}"/>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6</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8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97CC593-5FE5-59D1-71E8-CDA6BA849DA0}"/>
              </a:ext>
            </a:extLst>
          </p:cNvPr>
          <p:cNvSpPr txBox="1"/>
          <p:nvPr/>
        </p:nvSpPr>
        <p:spPr>
          <a:xfrm>
            <a:off x="332294" y="229698"/>
            <a:ext cx="5070619" cy="451406"/>
          </a:xfrm>
          <a:prstGeom prst="rect">
            <a:avLst/>
          </a:prstGeom>
          <a:noFill/>
          <a:ln w="9525">
            <a:solidFill>
              <a:schemeClr val="tx1"/>
            </a:solidFill>
            <a:prstDash val="dash"/>
          </a:ln>
        </p:spPr>
        <p:txBody>
          <a:bodyPr wrap="none" rtlCol="0" anchor="ctr">
            <a:spAutoFit/>
          </a:bodyPr>
          <a:lstStyle/>
          <a:p>
            <a:pPr>
              <a:lnSpc>
                <a:spcPts val="2800"/>
              </a:lnSpc>
            </a:pPr>
            <a:r>
              <a:rPr kumimoji="1" lang="ja-JP" altLang="en-US" sz="2800" b="1" dirty="0">
                <a:solidFill>
                  <a:srgbClr val="CC0066"/>
                </a:solidFill>
                <a:latin typeface="Meiryo UI" panose="020B0604030504040204" pitchFamily="50" charset="-128"/>
                <a:ea typeface="Meiryo UI" panose="020B0604030504040204" pitchFamily="50" charset="-128"/>
              </a:rPr>
              <a:t>第二条　適用範囲（誰が対象）</a:t>
            </a:r>
          </a:p>
        </p:txBody>
      </p:sp>
      <p:pic>
        <p:nvPicPr>
          <p:cNvPr id="8" name="図 7">
            <a:extLst>
              <a:ext uri="{FF2B5EF4-FFF2-40B4-BE49-F238E27FC236}">
                <a16:creationId xmlns:a16="http://schemas.microsoft.com/office/drawing/2014/main" id="{6ED0C369-AC51-A6C7-6C30-F79CD2466F74}"/>
              </a:ext>
            </a:extLst>
          </p:cNvPr>
          <p:cNvPicPr>
            <a:picLocks noChangeAspect="1"/>
          </p:cNvPicPr>
          <p:nvPr/>
        </p:nvPicPr>
        <p:blipFill>
          <a:blip r:embed="rId2"/>
          <a:stretch>
            <a:fillRect/>
          </a:stretch>
        </p:blipFill>
        <p:spPr>
          <a:xfrm>
            <a:off x="60872" y="2315883"/>
            <a:ext cx="9022743" cy="2489025"/>
          </a:xfrm>
          <a:prstGeom prst="rect">
            <a:avLst/>
          </a:prstGeom>
          <a:ln w="38100">
            <a:solidFill>
              <a:schemeClr val="bg1">
                <a:lumMod val="85000"/>
              </a:schemeClr>
            </a:solidFill>
          </a:ln>
        </p:spPr>
      </p:pic>
      <p:cxnSp>
        <p:nvCxnSpPr>
          <p:cNvPr id="10" name="直線コネクタ 9">
            <a:extLst>
              <a:ext uri="{FF2B5EF4-FFF2-40B4-BE49-F238E27FC236}">
                <a16:creationId xmlns:a16="http://schemas.microsoft.com/office/drawing/2014/main" id="{961D0DAA-E44C-885B-F9F4-04BC3C217979}"/>
              </a:ext>
            </a:extLst>
          </p:cNvPr>
          <p:cNvCxnSpPr>
            <a:cxnSpLocks/>
          </p:cNvCxnSpPr>
          <p:nvPr/>
        </p:nvCxnSpPr>
        <p:spPr>
          <a:xfrm>
            <a:off x="836769" y="3096876"/>
            <a:ext cx="1133421" cy="0"/>
          </a:xfrm>
          <a:prstGeom prst="line">
            <a:avLst/>
          </a:prstGeom>
          <a:ln w="212725">
            <a:solidFill>
              <a:srgbClr val="FFC000">
                <a:alpha val="18824"/>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1D1673C-DB48-BAA7-2033-C6851BC81C78}"/>
              </a:ext>
            </a:extLst>
          </p:cNvPr>
          <p:cNvCxnSpPr>
            <a:cxnSpLocks/>
          </p:cNvCxnSpPr>
          <p:nvPr/>
        </p:nvCxnSpPr>
        <p:spPr>
          <a:xfrm>
            <a:off x="859773" y="3663343"/>
            <a:ext cx="4039631" cy="0"/>
          </a:xfrm>
          <a:prstGeom prst="line">
            <a:avLst/>
          </a:prstGeom>
          <a:ln w="212725">
            <a:solidFill>
              <a:srgbClr val="FFC000">
                <a:alpha val="18824"/>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A2D8CA2-65CE-EBD3-CB29-4C1219D1307F}"/>
              </a:ext>
            </a:extLst>
          </p:cNvPr>
          <p:cNvCxnSpPr>
            <a:cxnSpLocks/>
          </p:cNvCxnSpPr>
          <p:nvPr/>
        </p:nvCxnSpPr>
        <p:spPr>
          <a:xfrm>
            <a:off x="3749618" y="4258564"/>
            <a:ext cx="2941083" cy="0"/>
          </a:xfrm>
          <a:prstGeom prst="line">
            <a:avLst/>
          </a:prstGeom>
          <a:ln w="212725">
            <a:solidFill>
              <a:srgbClr val="FFC000">
                <a:alpha val="18824"/>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049D9D7-A357-D31A-0E0C-A210EEF0BC4B}"/>
              </a:ext>
            </a:extLst>
          </p:cNvPr>
          <p:cNvCxnSpPr>
            <a:cxnSpLocks/>
          </p:cNvCxnSpPr>
          <p:nvPr/>
        </p:nvCxnSpPr>
        <p:spPr>
          <a:xfrm>
            <a:off x="859773" y="4560490"/>
            <a:ext cx="1650727" cy="0"/>
          </a:xfrm>
          <a:prstGeom prst="line">
            <a:avLst/>
          </a:prstGeom>
          <a:ln w="212725">
            <a:solidFill>
              <a:srgbClr val="FFC000">
                <a:alpha val="18824"/>
              </a:srgb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10F724-DA79-2236-208E-0ADE2516F227}"/>
              </a:ext>
            </a:extLst>
          </p:cNvPr>
          <p:cNvSpPr txBox="1"/>
          <p:nvPr/>
        </p:nvSpPr>
        <p:spPr>
          <a:xfrm>
            <a:off x="5718916" y="1794787"/>
            <a:ext cx="3278462" cy="369332"/>
          </a:xfrm>
          <a:prstGeom prst="rect">
            <a:avLst/>
          </a:prstGeom>
          <a:solidFill>
            <a:srgbClr val="CCFFFF"/>
          </a:solidFill>
          <a:ln w="9525">
            <a:solidFill>
              <a:srgbClr val="CCFFFF"/>
            </a:solidFill>
            <a:prstDash val="dash"/>
          </a:ln>
        </p:spPr>
        <p:txBody>
          <a:bodyPr wrap="none" rtlCol="0" anchor="ctr">
            <a:spAutoFit/>
          </a:bodyPr>
          <a:lstStyle/>
          <a:p>
            <a:r>
              <a:rPr kumimoji="1" lang="ja-JP" altLang="en-US" b="1" dirty="0">
                <a:latin typeface="Meiryo UI" panose="020B0604030504040204" pitchFamily="50" charset="-128"/>
                <a:ea typeface="Meiryo UI" panose="020B0604030504040204" pitchFamily="50" charset="-128"/>
              </a:rPr>
              <a:t>日小連コンプライアンス規定原文</a:t>
            </a:r>
          </a:p>
        </p:txBody>
      </p:sp>
      <p:sp>
        <p:nvSpPr>
          <p:cNvPr id="2" name="テキスト ボックス 1">
            <a:extLst>
              <a:ext uri="{FF2B5EF4-FFF2-40B4-BE49-F238E27FC236}">
                <a16:creationId xmlns:a16="http://schemas.microsoft.com/office/drawing/2014/main" id="{C1543B7A-73AE-F6E9-05D7-56D7AA7137B0}"/>
              </a:ext>
            </a:extLst>
          </p:cNvPr>
          <p:cNvSpPr txBox="1"/>
          <p:nvPr/>
        </p:nvSpPr>
        <p:spPr>
          <a:xfrm>
            <a:off x="8837506" y="6478433"/>
            <a:ext cx="2984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7</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99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68F949-5C02-F2EC-0EA4-A477C1FE565E}"/>
              </a:ext>
            </a:extLst>
          </p:cNvPr>
          <p:cNvPicPr>
            <a:picLocks noChangeAspect="1"/>
          </p:cNvPicPr>
          <p:nvPr/>
        </p:nvPicPr>
        <p:blipFill>
          <a:blip r:embed="rId2"/>
          <a:stretch>
            <a:fillRect/>
          </a:stretch>
        </p:blipFill>
        <p:spPr>
          <a:xfrm>
            <a:off x="165740" y="1207981"/>
            <a:ext cx="8812519" cy="5451897"/>
          </a:xfrm>
          <a:prstGeom prst="rect">
            <a:avLst/>
          </a:prstGeom>
          <a:ln w="38100">
            <a:solidFill>
              <a:schemeClr val="bg1">
                <a:lumMod val="85000"/>
              </a:schemeClr>
            </a:solidFill>
          </a:ln>
        </p:spPr>
      </p:pic>
      <p:sp>
        <p:nvSpPr>
          <p:cNvPr id="7" name="テキスト ボックス 6">
            <a:extLst>
              <a:ext uri="{FF2B5EF4-FFF2-40B4-BE49-F238E27FC236}">
                <a16:creationId xmlns:a16="http://schemas.microsoft.com/office/drawing/2014/main" id="{497CC593-5FE5-59D1-71E8-CDA6BA849DA0}"/>
              </a:ext>
            </a:extLst>
          </p:cNvPr>
          <p:cNvSpPr txBox="1"/>
          <p:nvPr/>
        </p:nvSpPr>
        <p:spPr>
          <a:xfrm>
            <a:off x="332294" y="198122"/>
            <a:ext cx="4354077" cy="451406"/>
          </a:xfrm>
          <a:prstGeom prst="rect">
            <a:avLst/>
          </a:prstGeom>
          <a:noFill/>
          <a:ln w="9525">
            <a:solidFill>
              <a:schemeClr val="tx1"/>
            </a:solidFill>
            <a:prstDash val="dash"/>
          </a:ln>
        </p:spPr>
        <p:txBody>
          <a:bodyPr wrap="none" rtlCol="0" anchor="ctr">
            <a:spAutoFit/>
          </a:bodyPr>
          <a:lstStyle/>
          <a:p>
            <a:pPr>
              <a:lnSpc>
                <a:spcPts val="2800"/>
              </a:lnSpc>
            </a:pPr>
            <a:r>
              <a:rPr kumimoji="1" lang="ja-JP" altLang="en-US" sz="2800" b="1" dirty="0">
                <a:solidFill>
                  <a:srgbClr val="CC0066"/>
                </a:solidFill>
                <a:latin typeface="Meiryo UI" panose="020B0604030504040204" pitchFamily="50" charset="-128"/>
                <a:ea typeface="Meiryo UI" panose="020B0604030504040204" pitchFamily="50" charset="-128"/>
              </a:rPr>
              <a:t>第三条　責務及び遵守事項</a:t>
            </a:r>
          </a:p>
        </p:txBody>
      </p:sp>
      <p:sp>
        <p:nvSpPr>
          <p:cNvPr id="6" name="正方形/長方形 5">
            <a:extLst>
              <a:ext uri="{FF2B5EF4-FFF2-40B4-BE49-F238E27FC236}">
                <a16:creationId xmlns:a16="http://schemas.microsoft.com/office/drawing/2014/main" id="{A6BCA2F0-7627-1B29-F2D3-D44E53417351}"/>
              </a:ext>
            </a:extLst>
          </p:cNvPr>
          <p:cNvSpPr/>
          <p:nvPr/>
        </p:nvSpPr>
        <p:spPr>
          <a:xfrm>
            <a:off x="631971" y="2872596"/>
            <a:ext cx="8201477" cy="3416061"/>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F37D869-F7D3-A278-5D72-418AAC47E0F7}"/>
              </a:ext>
            </a:extLst>
          </p:cNvPr>
          <p:cNvSpPr txBox="1"/>
          <p:nvPr/>
        </p:nvSpPr>
        <p:spPr>
          <a:xfrm>
            <a:off x="5718916" y="742369"/>
            <a:ext cx="3278462" cy="369332"/>
          </a:xfrm>
          <a:prstGeom prst="rect">
            <a:avLst/>
          </a:prstGeom>
          <a:solidFill>
            <a:srgbClr val="CCFFFF"/>
          </a:solidFill>
          <a:ln w="9525">
            <a:solidFill>
              <a:srgbClr val="CCFFFF"/>
            </a:solidFill>
            <a:prstDash val="dash"/>
          </a:ln>
        </p:spPr>
        <p:txBody>
          <a:bodyPr wrap="none" rtlCol="0" anchor="ctr">
            <a:spAutoFit/>
          </a:bodyPr>
          <a:lstStyle/>
          <a:p>
            <a:r>
              <a:rPr kumimoji="1" lang="ja-JP" altLang="en-US" b="1" dirty="0">
                <a:latin typeface="Meiryo UI" panose="020B0604030504040204" pitchFamily="50" charset="-128"/>
                <a:ea typeface="Meiryo UI" panose="020B0604030504040204" pitchFamily="50" charset="-128"/>
              </a:rPr>
              <a:t>日小連コンプライアンス規定原文</a:t>
            </a:r>
          </a:p>
        </p:txBody>
      </p:sp>
      <p:sp>
        <p:nvSpPr>
          <p:cNvPr id="3" name="テキスト ボックス 2">
            <a:extLst>
              <a:ext uri="{FF2B5EF4-FFF2-40B4-BE49-F238E27FC236}">
                <a16:creationId xmlns:a16="http://schemas.microsoft.com/office/drawing/2014/main" id="{B36D48E8-442A-AB86-CBFF-9A7E3725FC85}"/>
              </a:ext>
            </a:extLst>
          </p:cNvPr>
          <p:cNvSpPr txBox="1"/>
          <p:nvPr/>
        </p:nvSpPr>
        <p:spPr>
          <a:xfrm>
            <a:off x="8837506" y="6478433"/>
            <a:ext cx="389850" cy="338554"/>
          </a:xfrm>
          <a:prstGeom prst="rect">
            <a:avLst/>
          </a:prstGeom>
          <a:noFill/>
        </p:spPr>
        <p:txBody>
          <a:bodyPr wrap="none" rtlCol="0">
            <a:spAutoFit/>
          </a:bodyPr>
          <a:lstStyle/>
          <a:p>
            <a:r>
              <a:rPr kumimoji="1" lang="ja-JP" altLang="en-US" sz="1600" dirty="0">
                <a:latin typeface="Arial" panose="020B0604020202020204" pitchFamily="34" charset="0"/>
                <a:cs typeface="Arial" panose="020B0604020202020204" pitchFamily="34" charset="0"/>
              </a:rPr>
              <a:t>８</a:t>
            </a:r>
          </a:p>
        </p:txBody>
      </p:sp>
    </p:spTree>
    <p:extLst>
      <p:ext uri="{BB962C8B-B14F-4D97-AF65-F5344CB8AC3E}">
        <p14:creationId xmlns:p14="http://schemas.microsoft.com/office/powerpoint/2010/main" val="3066747856"/>
      </p:ext>
    </p:extLst>
  </p:cSld>
  <p:clrMapOvr>
    <a:masterClrMapping/>
  </p:clrMapOvr>
</p:sld>
</file>

<file path=ppt/theme/theme1.xml><?xml version="1.0" encoding="utf-8"?>
<a:theme xmlns:a="http://schemas.openxmlformats.org/drawingml/2006/main" name="ファセッ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TM03090434[[fn=木版活字]]</Template>
  <TotalTime>665</TotalTime>
  <Words>1378</Words>
  <Application>Microsoft Office PowerPoint</Application>
  <PresentationFormat>画面に合わせる (4:3)</PresentationFormat>
  <Paragraphs>291</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Meiryo UI</vt:lpstr>
      <vt:lpstr>Arial</vt:lpstr>
      <vt:lpstr>Trebuchet MS</vt:lpstr>
      <vt:lpstr>Wingdings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Masaharu Suzuki</dc:creator>
  <cp:lastModifiedBy>Masaharu Suzuki</cp:lastModifiedBy>
  <cp:revision>94</cp:revision>
  <cp:lastPrinted>2024-04-02T07:44:33Z</cp:lastPrinted>
  <dcterms:created xsi:type="dcterms:W3CDTF">2024-04-01T03:15:56Z</dcterms:created>
  <dcterms:modified xsi:type="dcterms:W3CDTF">2024-04-05T02:16:08Z</dcterms:modified>
</cp:coreProperties>
</file>